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596" r:id="rId3"/>
    <p:sldId id="293" r:id="rId4"/>
    <p:sldId id="316" r:id="rId5"/>
    <p:sldId id="597" r:id="rId6"/>
    <p:sldId id="600" r:id="rId7"/>
    <p:sldId id="565" r:id="rId8"/>
    <p:sldId id="559" r:id="rId9"/>
    <p:sldId id="581" r:id="rId10"/>
    <p:sldId id="599" r:id="rId11"/>
    <p:sldId id="564" r:id="rId12"/>
    <p:sldId id="337" r:id="rId13"/>
    <p:sldId id="334" r:id="rId14"/>
    <p:sldId id="328" r:id="rId15"/>
    <p:sldId id="330" r:id="rId16"/>
    <p:sldId id="576" r:id="rId17"/>
    <p:sldId id="577" r:id="rId18"/>
    <p:sldId id="376" r:id="rId19"/>
    <p:sldId id="446" r:id="rId20"/>
    <p:sldId id="480" r:id="rId21"/>
    <p:sldId id="582" r:id="rId22"/>
    <p:sldId id="552" r:id="rId23"/>
    <p:sldId id="547" r:id="rId24"/>
    <p:sldId id="585" r:id="rId25"/>
    <p:sldId id="588" r:id="rId26"/>
    <p:sldId id="601" r:id="rId27"/>
    <p:sldId id="593" r:id="rId28"/>
    <p:sldId id="318" r:id="rId29"/>
    <p:sldId id="319" r:id="rId30"/>
    <p:sldId id="530" r:id="rId31"/>
    <p:sldId id="515" r:id="rId32"/>
    <p:sldId id="602" r:id="rId33"/>
    <p:sldId id="603" r:id="rId34"/>
    <p:sldId id="605" r:id="rId35"/>
    <p:sldId id="606" r:id="rId36"/>
    <p:sldId id="608" r:id="rId3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71" autoAdjust="0"/>
    <p:restoredTop sz="94377" autoAdjust="0"/>
  </p:normalViewPr>
  <p:slideViewPr>
    <p:cSldViewPr>
      <p:cViewPr>
        <p:scale>
          <a:sx n="100" d="100"/>
          <a:sy n="100" d="100"/>
        </p:scale>
        <p:origin x="-528" y="4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Лист1!$A$2:$A$10</c:f>
              <c:strCache>
                <c:ptCount val="9"/>
                <c:pt idx="0">
                  <c:v>русские - 81,4</c:v>
                </c:pt>
                <c:pt idx="1">
                  <c:v>татары- 9,9</c:v>
                </c:pt>
                <c:pt idx="2">
                  <c:v>мордва - 2,6</c:v>
                </c:pt>
                <c:pt idx="3">
                  <c:v>армяне - 1,6</c:v>
                </c:pt>
                <c:pt idx="4">
                  <c:v>таджики - 0,8</c:v>
                </c:pt>
                <c:pt idx="5">
                  <c:v>езиды -0,75</c:v>
                </c:pt>
                <c:pt idx="6">
                  <c:v>украицы - 0,7</c:v>
                </c:pt>
                <c:pt idx="7">
                  <c:v>чуваши - 0,68</c:v>
                </c:pt>
                <c:pt idx="8">
                  <c:v>другие национальности -3,5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81.400000000000006</c:v>
                </c:pt>
                <c:pt idx="1">
                  <c:v>9.9</c:v>
                </c:pt>
                <c:pt idx="2">
                  <c:v>2.6</c:v>
                </c:pt>
                <c:pt idx="3">
                  <c:v>1.6</c:v>
                </c:pt>
                <c:pt idx="4">
                  <c:v>0.8</c:v>
                </c:pt>
                <c:pt idx="5">
                  <c:v>0.75</c:v>
                </c:pt>
                <c:pt idx="6">
                  <c:v>0.7</c:v>
                </c:pt>
                <c:pt idx="7">
                  <c:v>0.68</c:v>
                </c:pt>
                <c:pt idx="8">
                  <c:v>3.5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2220595540318524"/>
          <c:y val="0"/>
          <c:w val="0.37779404459681476"/>
          <c:h val="1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2220595540318524"/>
          <c:y val="0"/>
          <c:w val="0.37779404459681476"/>
          <c:h val="1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46F8FEA-D799-430E-AA91-3083F69947F4}" type="datetimeFigureOut">
              <a:rPr lang="ru-RU"/>
              <a:pPr>
                <a:defRPr/>
              </a:pPr>
              <a:t>07.12.2023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F7707BD-B5CC-4C55-A38C-135ADA1EB9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23540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3EBF8-1F6D-4407-9E41-03782B832AA0}" type="datetimeFigureOut">
              <a:rPr lang="ru-RU"/>
              <a:pPr>
                <a:defRPr/>
              </a:pPr>
              <a:t>07.12.2023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CC410-BEA9-4AEA-8996-C44F0F0FC4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21291-6B97-41A9-90BE-C9E31C2C8311}" type="datetimeFigureOut">
              <a:rPr lang="ru-RU"/>
              <a:pPr>
                <a:defRPr/>
              </a:pPr>
              <a:t>07.12.2023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A22E4-9603-4A7C-8566-75509236B9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9A05B-E780-4879-B312-3400565C4243}" type="datetimeFigureOut">
              <a:rPr lang="ru-RU"/>
              <a:pPr>
                <a:defRPr/>
              </a:pPr>
              <a:t>07.12.2023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97911-58C9-4941-A60C-02C658BDB6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FDF8F-9F45-43A0-8495-D3DAAE18EEDC}" type="datetimeFigureOut">
              <a:rPr lang="ru-RU"/>
              <a:pPr>
                <a:defRPr/>
              </a:pPr>
              <a:t>07.12.2023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BC04D-F8E7-4C76-A35C-3B4B797AF2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2B209-4326-4F0B-AC3F-3DCF642F4A6C}" type="datetimeFigureOut">
              <a:rPr lang="ru-RU"/>
              <a:pPr>
                <a:defRPr/>
              </a:pPr>
              <a:t>07.12.2023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0406B-9219-4A5A-900A-A42FAC6617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087E4-6B8A-4326-9F94-89EDBDA54337}" type="datetimeFigureOut">
              <a:rPr lang="ru-RU"/>
              <a:pPr>
                <a:defRPr/>
              </a:pPr>
              <a:t>07.12.2023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0D08D-52FC-4B4A-953A-DD98FADB1B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E2F0B-D068-41F0-928E-58D5F5AA8472}" type="datetimeFigureOut">
              <a:rPr lang="ru-RU"/>
              <a:pPr>
                <a:defRPr/>
              </a:pPr>
              <a:t>07.12.2023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78D93-2A3F-4E63-8A6F-29677CBAC8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FF1A2-3C6D-483C-A241-AA44BF7C8374}" type="datetimeFigureOut">
              <a:rPr lang="ru-RU"/>
              <a:pPr>
                <a:defRPr/>
              </a:pPr>
              <a:t>07.12.2023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451308-1F75-482A-98AC-1711811C9C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E46C7-DE81-4477-8BA4-F2A8EF5CE3FB}" type="datetimeFigureOut">
              <a:rPr lang="ru-RU"/>
              <a:pPr>
                <a:defRPr/>
              </a:pPr>
              <a:t>07.12.2023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D538E-1C81-44EC-A552-74A7E369A4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4D709-2082-42B5-83F7-3791EBEF5C3E}" type="datetimeFigureOut">
              <a:rPr lang="ru-RU"/>
              <a:pPr>
                <a:defRPr/>
              </a:pPr>
              <a:t>07.12.2023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ED819-43EA-4596-9BB7-E51B79E811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5F9B0-6A89-44E8-B05F-A9B4020D7D28}" type="datetimeFigureOut">
              <a:rPr lang="ru-RU"/>
              <a:pPr>
                <a:defRPr/>
              </a:pPr>
              <a:t>07.12.2023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05DE1-6313-4775-A071-7D14EFB4B8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D2D79D8-CCB3-4093-BED5-D71797570D86}" type="datetimeFigureOut">
              <a:rPr lang="ru-RU"/>
              <a:pPr>
                <a:defRPr/>
              </a:pPr>
              <a:t>07.12.2023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3537691-5CCC-4B09-92FA-80C8701221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3" Type="http://schemas.openxmlformats.org/officeDocument/2006/relationships/image" Target="../media/image62.jpeg"/><Relationship Id="rId7" Type="http://schemas.openxmlformats.org/officeDocument/2006/relationships/image" Target="../media/image6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jpeg"/><Relationship Id="rId3" Type="http://schemas.openxmlformats.org/officeDocument/2006/relationships/image" Target="../media/image68.jpeg"/><Relationship Id="rId7" Type="http://schemas.openxmlformats.org/officeDocument/2006/relationships/image" Target="../media/image7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jpeg"/><Relationship Id="rId3" Type="http://schemas.openxmlformats.org/officeDocument/2006/relationships/image" Target="../media/image74.jpeg"/><Relationship Id="rId7" Type="http://schemas.openxmlformats.org/officeDocument/2006/relationships/image" Target="../media/image78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jpeg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jpeg"/><Relationship Id="rId3" Type="http://schemas.openxmlformats.org/officeDocument/2006/relationships/image" Target="../media/image80.jpeg"/><Relationship Id="rId7" Type="http://schemas.openxmlformats.org/officeDocument/2006/relationships/image" Target="../media/image8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jpeg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jpeg"/><Relationship Id="rId3" Type="http://schemas.openxmlformats.org/officeDocument/2006/relationships/image" Target="../media/image86.jpeg"/><Relationship Id="rId7" Type="http://schemas.openxmlformats.org/officeDocument/2006/relationships/image" Target="../media/image90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jpeg"/><Relationship Id="rId5" Type="http://schemas.openxmlformats.org/officeDocument/2006/relationships/image" Target="../media/image88.jpeg"/><Relationship Id="rId4" Type="http://schemas.openxmlformats.org/officeDocument/2006/relationships/image" Target="../media/image87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jpeg"/><Relationship Id="rId3" Type="http://schemas.openxmlformats.org/officeDocument/2006/relationships/image" Target="../media/image92.jpeg"/><Relationship Id="rId7" Type="http://schemas.openxmlformats.org/officeDocument/2006/relationships/image" Target="../media/image9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jpeg"/><Relationship Id="rId5" Type="http://schemas.openxmlformats.org/officeDocument/2006/relationships/image" Target="../media/image94.jpeg"/><Relationship Id="rId4" Type="http://schemas.openxmlformats.org/officeDocument/2006/relationships/image" Target="../media/image9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jpeg"/><Relationship Id="rId3" Type="http://schemas.openxmlformats.org/officeDocument/2006/relationships/image" Target="../media/image103.jpeg"/><Relationship Id="rId7" Type="http://schemas.openxmlformats.org/officeDocument/2006/relationships/image" Target="../media/image107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.jpeg"/><Relationship Id="rId5" Type="http://schemas.openxmlformats.org/officeDocument/2006/relationships/image" Target="../media/image105.jpeg"/><Relationship Id="rId4" Type="http://schemas.openxmlformats.org/officeDocument/2006/relationships/image" Target="../media/image10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3.jpeg"/><Relationship Id="rId4" Type="http://schemas.openxmlformats.org/officeDocument/2006/relationships/image" Target="../media/image11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4339" name="Picture 2" descr="C:\Documents and Settings\1\Рабочий стол\презентация\business_ppt_background-1204x92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33350"/>
            <a:ext cx="9144000" cy="676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Содержимое 2"/>
          <p:cNvSpPr txBox="1">
            <a:spLocks/>
          </p:cNvSpPr>
          <p:nvPr/>
        </p:nvSpPr>
        <p:spPr bwMode="auto">
          <a:xfrm>
            <a:off x="428625" y="476250"/>
            <a:ext cx="8229600" cy="581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endParaRPr lang="ru-RU" b="1" u="sng"/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3600" b="1">
                <a:latin typeface="Times New Roman" pitchFamily="18" charset="0"/>
              </a:rPr>
              <a:t>  </a:t>
            </a:r>
            <a:endParaRPr lang="ru-RU" sz="3600">
              <a:latin typeface="Times New Roman" pitchFamily="18" charset="0"/>
            </a:endParaRPr>
          </a:p>
        </p:txBody>
      </p:sp>
      <p:pic>
        <p:nvPicPr>
          <p:cNvPr id="14341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Прямоугольник 7"/>
          <p:cNvSpPr>
            <a:spLocks noChangeArrowheads="1"/>
          </p:cNvSpPr>
          <p:nvPr/>
        </p:nvSpPr>
        <p:spPr bwMode="auto">
          <a:xfrm>
            <a:off x="539750" y="5157788"/>
            <a:ext cx="82804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i="1">
                <a:solidFill>
                  <a:schemeClr val="hlink"/>
                </a:solidFill>
                <a:latin typeface="Monotype Corsiva" pitchFamily="66" charset="0"/>
              </a:rPr>
              <a:t>Совет национальностей при Главе Администрации  муниципального образования  «Радищевский район» Ульяновской области</a:t>
            </a:r>
          </a:p>
          <a:p>
            <a:pPr algn="ctr"/>
            <a:endParaRPr lang="ru-RU" sz="2800" b="1" i="1">
              <a:solidFill>
                <a:schemeClr val="hlink"/>
              </a:solidFill>
              <a:latin typeface="Monotype Corsiva" pitchFamily="66" charset="0"/>
            </a:endParaRPr>
          </a:p>
        </p:txBody>
      </p:sp>
      <p:pic>
        <p:nvPicPr>
          <p:cNvPr id="14343" name="Picture 1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4300" y="0"/>
            <a:ext cx="1223963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67587" name="Picture 2" descr="C:\Documents and Settings\1\Рабочий стол\презентация\business_ppt_background-1204x92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33" y="-39688"/>
            <a:ext cx="9144000" cy="689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9" name="Rectangle 10"/>
          <p:cNvSpPr>
            <a:spLocks noChangeArrowheads="1"/>
          </p:cNvSpPr>
          <p:nvPr/>
        </p:nvSpPr>
        <p:spPr bwMode="auto">
          <a:xfrm>
            <a:off x="5904" y="238698"/>
            <a:ext cx="863962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2000" dirty="0" smtClean="0"/>
              <a:t>Печатная </a:t>
            </a:r>
            <a:r>
              <a:rPr lang="ru-RU" sz="2000" dirty="0"/>
              <a:t>продукция, направленная на профилактику экстремизма на национальной и религиозной почве (листовки)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124744"/>
            <a:ext cx="4316710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0907" y="1088926"/>
            <a:ext cx="4582244" cy="317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695909">
            <a:off x="2811075" y="3347143"/>
            <a:ext cx="2546769" cy="3395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3347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40963" name="Picture 2" descr="C:\Documents and Settings\1\Рабочий стол\презентация\business_ppt_background-1204x92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9688"/>
            <a:ext cx="9144000" cy="689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4" name="Содержимое 2"/>
          <p:cNvSpPr txBox="1">
            <a:spLocks/>
          </p:cNvSpPr>
          <p:nvPr/>
        </p:nvSpPr>
        <p:spPr bwMode="auto">
          <a:xfrm>
            <a:off x="107504" y="851723"/>
            <a:ext cx="8786812" cy="564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buFont typeface="Arial" charset="0"/>
              <a:buNone/>
            </a:pPr>
            <a:endParaRPr lang="ru-RU" sz="3600" b="1">
              <a:solidFill>
                <a:srgbClr val="002060"/>
              </a:solidFill>
              <a:latin typeface="Century" pitchFamily="18" charset="0"/>
            </a:endParaRPr>
          </a:p>
        </p:txBody>
      </p:sp>
      <p:sp>
        <p:nvSpPr>
          <p:cNvPr id="40965" name="Rectangle 178"/>
          <p:cNvSpPr>
            <a:spLocks noChangeArrowheads="1"/>
          </p:cNvSpPr>
          <p:nvPr/>
        </p:nvSpPr>
        <p:spPr bwMode="auto">
          <a:xfrm>
            <a:off x="1476375" y="857250"/>
            <a:ext cx="63357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ru-RU" b="1"/>
          </a:p>
        </p:txBody>
      </p:sp>
      <p:sp>
        <p:nvSpPr>
          <p:cNvPr id="40966" name="Rectangle 7"/>
          <p:cNvSpPr>
            <a:spLocks noChangeArrowheads="1"/>
          </p:cNvSpPr>
          <p:nvPr/>
        </p:nvSpPr>
        <p:spPr bwMode="auto">
          <a:xfrm>
            <a:off x="0" y="414536"/>
            <a:ext cx="70199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Праздничный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концерт, посвящённый дню рождения Ульяновской области и Радищевского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района  </a:t>
            </a:r>
          </a:p>
        </p:txBody>
      </p:sp>
      <p:pic>
        <p:nvPicPr>
          <p:cNvPr id="2050" name="Picture 2" descr="https://oki7.vkusercdn.ru/i?r=BDHElZJBPNKGuFyY-akIDfgnxL5Fs6ndedU0JNl5j6LL_GtUsD83iTfdavQkfsnsCaI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3058" y="1061566"/>
            <a:ext cx="7102345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12593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44035" name="Picture 2" descr="C:\Documents and Settings\1\Рабочий стол\презентация\business_ppt_background-1204x92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6" name="Содержимое 2"/>
          <p:cNvSpPr txBox="1">
            <a:spLocks/>
          </p:cNvSpPr>
          <p:nvPr/>
        </p:nvSpPr>
        <p:spPr bwMode="auto">
          <a:xfrm>
            <a:off x="179250" y="627063"/>
            <a:ext cx="8786812" cy="564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buFont typeface="Arial" charset="0"/>
              <a:buNone/>
            </a:pPr>
            <a:endParaRPr lang="ru-RU" sz="3600" b="1">
              <a:solidFill>
                <a:srgbClr val="002060"/>
              </a:solidFill>
              <a:latin typeface="Century" pitchFamily="18" charset="0"/>
            </a:endParaRPr>
          </a:p>
        </p:txBody>
      </p:sp>
      <p:sp>
        <p:nvSpPr>
          <p:cNvPr id="44037" name="Rectangle 178"/>
          <p:cNvSpPr>
            <a:spLocks noChangeArrowheads="1"/>
          </p:cNvSpPr>
          <p:nvPr/>
        </p:nvSpPr>
        <p:spPr bwMode="auto">
          <a:xfrm>
            <a:off x="1476375" y="857250"/>
            <a:ext cx="63357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ru-RU" b="1"/>
          </a:p>
        </p:txBody>
      </p:sp>
      <p:sp>
        <p:nvSpPr>
          <p:cNvPr id="44038" name="Rectangle 7"/>
          <p:cNvSpPr>
            <a:spLocks noChangeArrowheads="1"/>
          </p:cNvSpPr>
          <p:nvPr/>
        </p:nvSpPr>
        <p:spPr bwMode="auto">
          <a:xfrm>
            <a:off x="-1" y="333375"/>
            <a:ext cx="824440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Митинг, посвященный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34-летию 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вывода 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советских войск из Афганистана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р.п.Радищево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AutoShape 12" descr="https://i.mycdn.me/i?r=AyH4iRPQ2q0otWIFepML2LxRWdvnw30EaUNcvSM9Di4AE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Picture 2" descr="https://oki7.vkusercdn.ru/i?r=BDGvRlXWcXJosdiHOqVV3e-H5NKmDf_AKIsB8J_2yYbCvSwD8681dRiGl7aLITs4cI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9094" y="1182688"/>
            <a:ext cx="2860737" cy="2653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oki7.vkusercdn.ru/i?r=BDGvRlXWcXJosdiHOqVV3e-H5kxWmMF1P6pcbFokZOFjLa91JWnqi-PvoVUy6FIY0R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1449" y="1204045"/>
            <a:ext cx="2781101" cy="2653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oki7.vkusercdn.ru/i?r=BDGvRlXWcXJosdiHOqVV3e-H_Wnc0RWBmmpiJAwXlHdKyzBSX8MWR6j_bVPXmMtH8V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9615" y="1215083"/>
            <a:ext cx="2880320" cy="2653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oki7.vkusercdn.ru/i?r=BDGvRlXWcXJosdiHOqVV3e-H2vxW9pyZdB0vJRueyzVJr__lpOuch75Md4bv-aD2Ff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3839654"/>
            <a:ext cx="4248471" cy="2761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46083" name="Picture 2" descr="C:\Documents and Settings\1\Рабочий стол\презентация\business_ppt_background-1204x92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4" name="Содержимое 2"/>
          <p:cNvSpPr txBox="1">
            <a:spLocks/>
          </p:cNvSpPr>
          <p:nvPr/>
        </p:nvSpPr>
        <p:spPr bwMode="auto">
          <a:xfrm>
            <a:off x="0" y="0"/>
            <a:ext cx="8786812" cy="588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buFont typeface="Arial" charset="0"/>
              <a:buNone/>
            </a:pPr>
            <a:endParaRPr lang="ru-RU" sz="3600" b="1">
              <a:solidFill>
                <a:srgbClr val="002060"/>
              </a:solidFill>
              <a:latin typeface="Century" pitchFamily="18" charset="0"/>
            </a:endParaRPr>
          </a:p>
        </p:txBody>
      </p:sp>
      <p:sp>
        <p:nvSpPr>
          <p:cNvPr id="46085" name="Rectangle 178"/>
          <p:cNvSpPr>
            <a:spLocks noChangeArrowheads="1"/>
          </p:cNvSpPr>
          <p:nvPr/>
        </p:nvSpPr>
        <p:spPr bwMode="auto">
          <a:xfrm>
            <a:off x="1476375" y="857250"/>
            <a:ext cx="63357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ru-RU" b="1"/>
          </a:p>
        </p:txBody>
      </p:sp>
      <p:sp>
        <p:nvSpPr>
          <p:cNvPr id="46086" name="Rectangle 7"/>
          <p:cNvSpPr>
            <a:spLocks noChangeArrowheads="1"/>
          </p:cNvSpPr>
          <p:nvPr/>
        </p:nvSpPr>
        <p:spPr bwMode="auto">
          <a:xfrm>
            <a:off x="0" y="316851"/>
            <a:ext cx="8352284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 Праздничный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концерт, посвященный Дню защитника Отечества,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5122" name="Picture 2" descr="https://oki7.vkusercdn.ru/i?r=BDGvRlXWcXJosdiHOqVV3e-HsOhon9om7DRXeUo5Y1VI4YDY_vRsOgHm54mYggPz9e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857250"/>
            <a:ext cx="3384376" cy="3075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oki7.vkusercdn.ru/i?r=BDGvRlXWcXJosdiHOqVV3e-Hs4pMGhsFM_fkgpGJdDsqLF2lTcFMa0yk8MY9vM_XqH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4077072"/>
            <a:ext cx="2520280" cy="2351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oki7.vkusercdn.ru/i?r=BDGvRlXWcXJosdiHOqVV3e-HaVFLOTdqwzYDhzSxE0GQ4cyrNpvevivVwR0Ww0xnqB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7992" y="4077072"/>
            <a:ext cx="2261393" cy="2261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oki7.vkusercdn.ru/i?r=BDGvRlXWcXJosdiHOqVV3e-Hndey2j8QgBIrGmB2tEa5HR8QqJwRcP_RtXelmXyyGc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0095" y="4077072"/>
            <a:ext cx="2448272" cy="2272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57347" name="Picture 2" descr="C:\Documents and Settings\1\Рабочий стол\презентация\business_ppt_background-1204x92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8" name="Содержимое 2"/>
          <p:cNvSpPr txBox="1">
            <a:spLocks/>
          </p:cNvSpPr>
          <p:nvPr/>
        </p:nvSpPr>
        <p:spPr bwMode="auto">
          <a:xfrm>
            <a:off x="19050" y="486569"/>
            <a:ext cx="8786812" cy="564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buFont typeface="Arial" charset="0"/>
              <a:buNone/>
            </a:pPr>
            <a:endParaRPr lang="ru-RU" sz="3600" b="1">
              <a:solidFill>
                <a:srgbClr val="002060"/>
              </a:solidFill>
              <a:latin typeface="Century" pitchFamily="18" charset="0"/>
            </a:endParaRPr>
          </a:p>
        </p:txBody>
      </p:sp>
      <p:sp>
        <p:nvSpPr>
          <p:cNvPr id="57349" name="Rectangle 178"/>
          <p:cNvSpPr>
            <a:spLocks noChangeArrowheads="1"/>
          </p:cNvSpPr>
          <p:nvPr/>
        </p:nvSpPr>
        <p:spPr bwMode="auto">
          <a:xfrm>
            <a:off x="1476375" y="857250"/>
            <a:ext cx="63357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ru-RU" b="1"/>
          </a:p>
        </p:txBody>
      </p:sp>
      <p:sp>
        <p:nvSpPr>
          <p:cNvPr id="57350" name="Rectangle 7"/>
          <p:cNvSpPr>
            <a:spLocks noChangeArrowheads="1"/>
          </p:cNvSpPr>
          <p:nvPr/>
        </p:nvSpPr>
        <p:spPr bwMode="auto">
          <a:xfrm>
            <a:off x="107504" y="179765"/>
            <a:ext cx="604867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endParaRPr lang="ru-RU" b="1" dirty="0"/>
          </a:p>
          <a:p>
            <a:r>
              <a:rPr lang="ru-RU" sz="2000" dirty="0" smtClean="0"/>
              <a:t>МАСЛЕНИЦА</a:t>
            </a:r>
            <a:endParaRPr lang="ru-RU" b="1" dirty="0"/>
          </a:p>
        </p:txBody>
      </p:sp>
      <p:pic>
        <p:nvPicPr>
          <p:cNvPr id="6146" name="Picture 2" descr="https://oki7.vkusercdn.ru/i?r=BDGvRlXWcXJosdiHOqVV3e-HaAI8YTQ0I8-hUGfD_hHFCs_p9T7Mrc5yYrl3LcGiKA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0694" y="856501"/>
            <a:ext cx="2722612" cy="2722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oki7.vkusercdn.ru/i?r=BDGvRlXWcXJosdiHOqVV3e-HwGAzBEzvR5kRxKelRy-kzF_C0Xglmn8yWKxEmVNaL3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5" y="3904853"/>
            <a:ext cx="2736303" cy="2137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oki7.vkusercdn.ru/i?r=BDGvRlXWcXJosdiHOqVV3e-HCet0smbfM6PpkNfbiJiG7FJEesRGJCqXvJab_A7PWg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0095" y="3916238"/>
            <a:ext cx="2448272" cy="2137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s://oki7.vkusercdn.ru/i?r=BDGvRlXWcXJosdiHOqVV3e-HvuSq2hEa23F230EOQJEwWOdO9MowIAe_uhLi4MYvXj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3910930"/>
            <a:ext cx="2664296" cy="2131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s://oki7.vkusercdn.ru/i?r=BDGvRlXWcXJosdiHOqVV3e-Hd6hSju7p0K9-UKdDednNQaUQvm3d0-GVGlddK-XFxAw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206451"/>
            <a:ext cx="2016224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https://oki7.vkusercdn.ru/i?r=BDGvRlXWcXJosdiHOqVV3e-H7SzIBSBYmcGhXNIiDwcXwvz9aZTU_FlDu7K-SDQln4E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4208" y="1223963"/>
            <a:ext cx="208823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55299" name="Picture 2" descr="C:\Documents and Settings\1\Рабочий стол\презентация\business_ppt_background-1204x92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9688"/>
            <a:ext cx="9144000" cy="689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0" name="Содержимое 2"/>
          <p:cNvSpPr txBox="1">
            <a:spLocks/>
          </p:cNvSpPr>
          <p:nvPr/>
        </p:nvSpPr>
        <p:spPr bwMode="auto">
          <a:xfrm>
            <a:off x="214313" y="642938"/>
            <a:ext cx="8786812" cy="564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buFont typeface="Arial" charset="0"/>
              <a:buNone/>
            </a:pPr>
            <a:endParaRPr lang="ru-RU" sz="3600" b="1">
              <a:solidFill>
                <a:srgbClr val="002060"/>
              </a:solidFill>
              <a:latin typeface="Century" pitchFamily="18" charset="0"/>
            </a:endParaRPr>
          </a:p>
        </p:txBody>
      </p:sp>
      <p:sp>
        <p:nvSpPr>
          <p:cNvPr id="55301" name="Rectangle 178"/>
          <p:cNvSpPr>
            <a:spLocks noChangeArrowheads="1"/>
          </p:cNvSpPr>
          <p:nvPr/>
        </p:nvSpPr>
        <p:spPr bwMode="auto">
          <a:xfrm>
            <a:off x="1476375" y="857250"/>
            <a:ext cx="63357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ru-RU" b="1"/>
          </a:p>
        </p:txBody>
      </p:sp>
      <p:sp>
        <p:nvSpPr>
          <p:cNvPr id="55302" name="Rectangle 7"/>
          <p:cNvSpPr>
            <a:spLocks noChangeArrowheads="1"/>
          </p:cNvSpPr>
          <p:nvPr/>
        </p:nvSpPr>
        <p:spPr bwMode="auto">
          <a:xfrm>
            <a:off x="107504" y="237341"/>
            <a:ext cx="8353425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 dirty="0">
                <a:latin typeface="Arial" pitchFamily="34" charset="0"/>
                <a:cs typeface="Arial" pitchFamily="34" charset="0"/>
              </a:rPr>
              <a:t>Праздничный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концерт,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посвященный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Международному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женскому дню 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8 марта</a:t>
            </a:r>
            <a:r>
              <a:rPr lang="ru-RU" sz="2000" b="1" dirty="0">
                <a:latin typeface="Times New Roman" pitchFamily="18" charset="0"/>
              </a:rPr>
              <a:t> </a:t>
            </a:r>
          </a:p>
          <a:p>
            <a:r>
              <a:rPr lang="ru-RU" dirty="0"/>
              <a:t> </a:t>
            </a:r>
          </a:p>
        </p:txBody>
      </p:sp>
      <p:pic>
        <p:nvPicPr>
          <p:cNvPr id="7170" name="Picture 2" descr="https://oki7.vkusercdn.ru/i?r=BDGvRlXWcXJosdiHOqVV3e-HMx87egebkUfmF3m3M6TgxR-EsLLWswwbL_ozaIXSh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2702" y="830560"/>
            <a:ext cx="2578596" cy="2578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oki7.vkusercdn.ru/i?r=BDGvRlXWcXJosdiHOqVV3e-HnVVirbJF-adcvaLYpG-VnaziXLw8HadCyEu2LYC0HP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3212976"/>
            <a:ext cx="2479055" cy="2479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oki7.vkusercdn.ru/i?r=BDGvRlXWcXJosdiHOqVV3e-HOR-vyTpXB6akkndEfI215VyCbRRQpJBGCn8uk9DO8x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3212976"/>
            <a:ext cx="2520280" cy="2479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s://oki7.vkusercdn.ru/i?r=BDGvRlXWcXJosdiHOqVV3e-HluaQccsgNpuoftI_GgrmbZtw9emURpFjnQuETEh2Ws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6981" y="3933056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s://oki7.vkusercdn.ru/i?r=BDGvRlXWcXJosdiHOqVV3e-HfpwVEQnDVqXgIDTVLqzSFHDDm9SM1CR52k-FggT5YnA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216" y="1040606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https://oki7.vkusercdn.ru/i?r=BDGvRlXWcXJosdiHOqVV3e-HBG4GOHP6tZ-OckrYkN4E1MmQdFY0iNaRClYGKXenkjw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102519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59394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9395" name="Picture 2" descr="C:\Documents and Settings\1\Рабочий стол\презентация\business_ppt_background-1204x92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2051" y="0"/>
            <a:ext cx="9144000" cy="689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6" name="Rectangle 6"/>
          <p:cNvSpPr>
            <a:spLocks noChangeArrowheads="1"/>
          </p:cNvSpPr>
          <p:nvPr/>
        </p:nvSpPr>
        <p:spPr bwMode="auto">
          <a:xfrm>
            <a:off x="18473" y="288059"/>
            <a:ext cx="80645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18473" y="288059"/>
            <a:ext cx="80645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 smtClean="0"/>
              <a:t>Пасхальный  фестиваль «Благовест»</a:t>
            </a:r>
            <a:endParaRPr lang="ru-RU" dirty="0"/>
          </a:p>
        </p:txBody>
      </p:sp>
      <p:pic>
        <p:nvPicPr>
          <p:cNvPr id="8194" name="Picture 2" descr="https://oki7.vkusercdn.ru/i?r=BDGvRlXWcXJosdiHOqVV3e-Ho8kx4StuJtSAMkLFsjSexkPKP7ELi6MkUm2C8v6Yis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1067247"/>
            <a:ext cx="288032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oki7.vkusercdn.ru/i?r=BDGvRlXWcXJosdiHOqVV3e-HwIStiSlZGXIlwEpMCJk7LXB9wjbtJY7fnymP3Ex4YSU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124744"/>
            <a:ext cx="1944216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oki7.vkusercdn.ru/i?r=BDGvRlXWcXJosdiHOqVV3e-H2jGy1o40x9dXG7StlBd-4QnzTMeCWseUe5GAgtjWuCE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248" y="1124744"/>
            <a:ext cx="2045382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s://oki7.vkusercdn.ru/i?r=BDGvRlXWcXJosdiHOqVV3e-HHgesYellL7SjrnUNP-hLIHetCx8seU4NfgQI_1KbOhU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605014"/>
            <a:ext cx="2376264" cy="2146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ttps://oki7.vkusercdn.ru/i?r=BDGvRlXWcXJosdiHOqVV3e-H5v7X6gBIuzb_Imp2fdKJByTc5vab2AbDVCKMG8hXyjM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3366" y="3605014"/>
            <a:ext cx="2376264" cy="2146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https://oki7.vkusercdn.ru/i?r=BDGvRlXWcXJosdiHOqVV3e-HGjutlOZWPQuz97lrdidxaDHFWVPYsOExPHsfF1RTPCA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3223" y="4293096"/>
            <a:ext cx="208823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36936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59394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9395" name="Picture 2" descr="C:\Documents and Settings\1\Рабочий стол\презентация\business_ppt_background-1204x92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6" name="Rectangle 6"/>
          <p:cNvSpPr>
            <a:spLocks noChangeArrowheads="1"/>
          </p:cNvSpPr>
          <p:nvPr/>
        </p:nvSpPr>
        <p:spPr bwMode="auto">
          <a:xfrm>
            <a:off x="18473" y="288059"/>
            <a:ext cx="80645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18473" y="288059"/>
            <a:ext cx="80645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 smtClean="0"/>
              <a:t>Легкоатлетическая </a:t>
            </a:r>
            <a:r>
              <a:rPr lang="ru-RU" sz="2000" dirty="0"/>
              <a:t>эстафета, посвященная Дню Победы в Великой Отечественной войне и памяти Героя Советского Союза Дмитрия Павловича </a:t>
            </a:r>
            <a:r>
              <a:rPr lang="ru-RU" sz="2000" dirty="0" err="1" smtClean="0"/>
              <a:t>Полынкина</a:t>
            </a:r>
            <a:endParaRPr lang="ru-RU" dirty="0"/>
          </a:p>
        </p:txBody>
      </p:sp>
      <p:pic>
        <p:nvPicPr>
          <p:cNvPr id="9218" name="Picture 2" descr="https://oki7.vkusercdn.ru/i?r=BDGvRlXWcXJosdiHOqVV3e-HTmryw5ZqLjihYEoSZpPEXSg3neGqs5OL0jlhjSW3d_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1303723"/>
            <a:ext cx="2832282" cy="2832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oki7.vkusercdn.ru/i?r=BDGvRlXWcXJosdiHOqVV3e-HjyUHN_LqL-vC-FRieIBhtbBZcQ1f0oX2kcOsEY17m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339541"/>
            <a:ext cx="2218556" cy="2218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s://oki7.vkusercdn.ru/i?r=BDGvRlXWcXJosdiHOqVV3e-Hyy3S-MXf7EXo0cMDRSVg1NU7bTmrEKnijLmJv4e5hU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4362" y="3789040"/>
            <a:ext cx="2201738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s://oki7.vkusercdn.ru/i?r=BDGvRlXWcXJosdiHOqVV3e-Hk53huOzKsHIV4tK_e3kt6F7EcGPmNDAfsQ-et4UZZm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224" y="1339541"/>
            <a:ext cx="2160240" cy="2109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https://oki7.vkusercdn.ru/i?r=BDGvRlXWcXJosdiHOqVV3e-HUCjmjIvLgGLLuwmjhvsL1AcOSK2KZ3Rc2Q3Nd4lcVXM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232" y="3789040"/>
            <a:ext cx="2088232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https://oki7.vkusercdn.ru/i?r=BDGvRlXWcXJosdiHOqVV3e-HT4qig9wkFKYwHaNwXUs8r6OPec7U2HXbHEQGKJmaVsk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06755" y="4437112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11364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Arial" charset="0"/>
              </a:rPr>
              <a:t> </a:t>
            </a:r>
          </a:p>
        </p:txBody>
      </p:sp>
      <p:pic>
        <p:nvPicPr>
          <p:cNvPr id="63490" name="Picture 2" descr="C:\Documents and Settings\1\Рабочий стол\презентация\business_ppt_background-1204x927.jpg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3491" name="Rectangle 8"/>
          <p:cNvSpPr>
            <a:spLocks noChangeArrowheads="1"/>
          </p:cNvSpPr>
          <p:nvPr/>
        </p:nvSpPr>
        <p:spPr bwMode="auto">
          <a:xfrm>
            <a:off x="179512" y="0"/>
            <a:ext cx="963600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b="1" dirty="0"/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Великий праздник – День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Победы </a:t>
            </a:r>
            <a:endParaRPr lang="ru-RU" sz="2000" b="1" dirty="0">
              <a:latin typeface="Times New Roman" pitchFamily="18" charset="0"/>
            </a:endParaRPr>
          </a:p>
        </p:txBody>
      </p:sp>
      <p:pic>
        <p:nvPicPr>
          <p:cNvPr id="10242" name="Picture 2" descr="https://oki7.vkusercdn.ru/i?r=BDGvRlXWcXJosdiHOqVV3e-HQQndYS4IolO-l6JtSWldIHsimDxnyFEwE2ztyMIKVf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2" y="862086"/>
            <a:ext cx="2328193" cy="2328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oki7.vkusercdn.ru/i?r=BDGvRlXWcXJosdiHOqVV3e-HVEib819TgNsbkzOgKlXPBqyLwS5tQAPYzhmj5QPbv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958749"/>
            <a:ext cx="2448272" cy="2231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s://oki7.vkusercdn.ru/i?r=BDGvRlXWcXJosdiHOqVV3e-HP3VbICRVn1cyorZqGr8sS4TfMjdyWP-yjud-bZ6krf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958748"/>
            <a:ext cx="2376264" cy="2231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s://oki7.vkusercdn.ru/i?r=BDGvRlXWcXJosdiHOqVV3e-Hx4-bxFCMtBuY2cAyh8TjFnq8ZGQ9z2sw8yVkwfw8Zy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3429000"/>
            <a:ext cx="2664296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https://oki7.vkusercdn.ru/i?r=BDGvRlXWcXJosdiHOqVV3e-HV6bK7g2wtI9VezjCzxt3l050AQmq7TP5ceLhpIZxOAw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3429000"/>
            <a:ext cx="2880320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2" name="Picture 12" descr="https://oki7.vkusercdn.ru/i?r=BDGvRlXWcXJosdiHOqVV3e-HQnrZfFemT62azZEqKYx49kDd5g3gE00E5Q2w4m5ghA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3429000"/>
            <a:ext cx="273630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6861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68611" name="Picture 2" descr="C:\Documents and Settings\1\Рабочий стол\презентация\business_ppt_background-1204x92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2" name="Rectangle 5"/>
          <p:cNvSpPr>
            <a:spLocks noChangeArrowheads="1"/>
          </p:cNvSpPr>
          <p:nvPr/>
        </p:nvSpPr>
        <p:spPr bwMode="auto">
          <a:xfrm>
            <a:off x="0" y="175220"/>
            <a:ext cx="73453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 smtClean="0"/>
              <a:t>Мероприятия  </a:t>
            </a:r>
            <a:r>
              <a:rPr lang="ru-RU" sz="2000" dirty="0"/>
              <a:t>посвященные  Дню </a:t>
            </a:r>
            <a:r>
              <a:rPr lang="ru-RU" sz="2000" dirty="0" smtClean="0"/>
              <a:t>России</a:t>
            </a:r>
            <a:endParaRPr lang="ru-RU" sz="2000" dirty="0"/>
          </a:p>
        </p:txBody>
      </p:sp>
      <p:pic>
        <p:nvPicPr>
          <p:cNvPr id="11266" name="Picture 2" descr="https://oki7.vkusercdn.ru/i?r=BDGvRlXWcXJosdiHOqVV3e-HooIqxRlmemTmxCslfOQaOu6J-GOTAu1hRi0SQvJ7MJ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39566" y="836713"/>
            <a:ext cx="2612132" cy="2612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s://oki7.vkusercdn.ru/i?r=BDGvRlXWcXJosdiHOqVV3e-HcariRal_SGgJqffqTLXD7Wdy5F5KfNEZ-f4AduWsx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870" y="849711"/>
            <a:ext cx="2808312" cy="2599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s://oki7.vkusercdn.ru/i?r=BDGvRlXWcXJosdiHOqVV3e-HSXf03SGz_wZb_tAoTsHUEBp0pDpNHNIq4q0IStu_v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849709"/>
            <a:ext cx="2736304" cy="2599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https://oki7.vkusercdn.ru/i?r=BDGvRlXWcXJosdiHOqVV3e-H96OtFKYxu5ti3I7r3BIii6gpvX7LBttHUOyOqOaLlh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501008"/>
            <a:ext cx="2664296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https://oki7.vkusercdn.ru/i?r=BDGvRlXWcXJosdiHOqVV3e-HMq1OX_YEXbi5urMLxE8hWRBPKlAAmX-wzeMi5YgJcYI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3501008"/>
            <a:ext cx="2952328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6" name="Picture 12" descr="https://oki7.vkusercdn.ru/i?r=BDGvRlXWcXJosdiHOqVV3e-HnSqUFmaUskE6Fdj9jW7Y1VStnNlb3COjjVL9LgaJ3u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3501008"/>
            <a:ext cx="2664296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4" name="Rectang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4825" name="Picture 2" descr="C:\Documents and Settings\1\Рабочий стол\презентация\business_ppt_background-1204x927.jpg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324975" cy="6858000"/>
          </a:xfrm>
        </p:spPr>
      </p:pic>
      <p:sp>
        <p:nvSpPr>
          <p:cNvPr id="34826" name="Rectangle 5"/>
          <p:cNvSpPr>
            <a:spLocks noChangeArrowheads="1"/>
          </p:cNvSpPr>
          <p:nvPr/>
        </p:nvSpPr>
        <p:spPr bwMode="auto">
          <a:xfrm>
            <a:off x="971550" y="333375"/>
            <a:ext cx="72009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 dirty="0">
                <a:solidFill>
                  <a:srgbClr val="002060"/>
                </a:solidFill>
                <a:latin typeface="Times New Roman" pitchFamily="18" charset="0"/>
              </a:rPr>
              <a:t>  </a:t>
            </a:r>
            <a:endParaRPr lang="ru-RU" sz="4800" dirty="0">
              <a:latin typeface="Times New Roman" pitchFamily="18" charset="0"/>
            </a:endParaRPr>
          </a:p>
        </p:txBody>
      </p:sp>
      <p:sp>
        <p:nvSpPr>
          <p:cNvPr id="34827" name="Rectangle 6"/>
          <p:cNvSpPr>
            <a:spLocks noChangeArrowheads="1"/>
          </p:cNvSpPr>
          <p:nvPr/>
        </p:nvSpPr>
        <p:spPr bwMode="auto">
          <a:xfrm>
            <a:off x="395288" y="1052513"/>
            <a:ext cx="85693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8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4414251"/>
              </p:ext>
            </p:extLst>
          </p:nvPr>
        </p:nvGraphicFramePr>
        <p:xfrm>
          <a:off x="539551" y="1562415"/>
          <a:ext cx="8064898" cy="35947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7254"/>
                <a:gridCol w="910064"/>
                <a:gridCol w="543398"/>
                <a:gridCol w="1049437"/>
                <a:gridCol w="494905"/>
                <a:gridCol w="1045341"/>
                <a:gridCol w="456370"/>
                <a:gridCol w="884215"/>
                <a:gridCol w="616962"/>
                <a:gridCol w="778885"/>
                <a:gridCol w="508067"/>
              </a:tblGrid>
              <a:tr h="4493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Год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русские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%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татары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%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чуваши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%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мордва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%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другие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%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4493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1959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17817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83,8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560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2,6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36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0,2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1154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5,4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1694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8,0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4493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1970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15411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83,5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796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4,3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0,6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1078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5,8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1073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5,8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4493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1979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13138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82,3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830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5,2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142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0,9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990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6,2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856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5,4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4493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1989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12691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79,5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1389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8,7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220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1,4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886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5,5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787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4,9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4493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2002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12311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78,1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1638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10,4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202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1,3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731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4,6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888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5,6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4493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2010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11185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78,3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1506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10,5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172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1,2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516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3,6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905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6,3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4493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2020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9430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81,4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1151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9,9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79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0,7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296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2,6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405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3,5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123728" y="333375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mbria" pitchFamily="18" charset="0"/>
              </a:rPr>
              <a:t>Этническая структура населения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Cambria" pitchFamily="18" charset="0"/>
              </a:rPr>
              <a:t>Радищевского района </a:t>
            </a:r>
          </a:p>
          <a:p>
            <a:pPr algn="ctr"/>
            <a:r>
              <a:rPr lang="ru-RU" sz="1200" b="1" dirty="0">
                <a:solidFill>
                  <a:srgbClr val="002060"/>
                </a:solidFill>
                <a:latin typeface="Cambria" pitchFamily="18" charset="0"/>
              </a:rPr>
              <a:t>(по данным переписи 1959 -2010гг.)</a:t>
            </a:r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33087602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69634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69635" name="Picture 2" descr="C:\Documents and Settings\1\Рабочий стол\презентация\business_ppt_background-1204x92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944" y="-5090"/>
            <a:ext cx="9144000" cy="689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6" name="Rectangle 5"/>
          <p:cNvSpPr>
            <a:spLocks noChangeArrowheads="1"/>
          </p:cNvSpPr>
          <p:nvPr/>
        </p:nvSpPr>
        <p:spPr bwMode="auto">
          <a:xfrm>
            <a:off x="2051050" y="608013"/>
            <a:ext cx="52562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ru-RU"/>
          </a:p>
        </p:txBody>
      </p:sp>
      <p:sp>
        <p:nvSpPr>
          <p:cNvPr id="69637" name="Rectangle 6"/>
          <p:cNvSpPr>
            <a:spLocks noChangeArrowheads="1"/>
          </p:cNvSpPr>
          <p:nvPr/>
        </p:nvSpPr>
        <p:spPr bwMode="auto">
          <a:xfrm>
            <a:off x="179512" y="-254275"/>
            <a:ext cx="525722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endParaRPr lang="ru-RU" sz="2000" b="1" dirty="0" smtClean="0">
              <a:latin typeface="Times New Roman" pitchFamily="18" charset="0"/>
            </a:endParaRPr>
          </a:p>
          <a:p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День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памяти и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скорби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0" name="Picture 2" descr="https://oki7.vkusercdn.ru/i?r=BDGvRlXWcXJosdiHOqVV3e-HUU880J9iXf978M6VCH21Ba5kbIZaDETQfobPx5dk42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891562"/>
            <a:ext cx="2448272" cy="2249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s://oki7.vkusercdn.ru/i?r=BDGvRlXWcXJosdiHOqVV3e-HxkI-hPoyYaNRgZDEvM6NUs7d7I_nf9EJi66lppaEDxI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959892"/>
            <a:ext cx="208823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s://oki7.vkusercdn.ru/i?r=BDGvRlXWcXJosdiHOqVV3e-HZj13A4ucEUFFaLI4jmX65Xa1HRj4p-2B3M5vN5SXOT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9087" y="3284984"/>
            <a:ext cx="2119039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https://oki7.vkusercdn.ru/i?r=BDGvRlXWcXJosdiHOqVV3e-HCP3zNco47CtZuI_OHbbGwmYLmgs3tOwOTOj84D1lio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3658798"/>
            <a:ext cx="230425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https://oki7.vkusercdn.ru/i?r=BDGvRlXWcXJosdiHOqVV3e-HGUhR0Cc13_dsh5u9PuBfBuU_T3Mb5AZoaoTcPn855LU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224" y="974725"/>
            <a:ext cx="2088232" cy="2073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0" name="Picture 12" descr="https://oki7.vkusercdn.ru/i?r=BDGvRlXWcXJosdiHOqVV3e-HE0ZMYFJMIn9UNg_C9yS8wLS9BR6De4aH65vWN6wMImM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224" y="3356992"/>
            <a:ext cx="208823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r>
              <a:rPr lang="ru-RU" smtClean="0">
                <a:latin typeface="Arial" charset="0"/>
              </a:rPr>
              <a:t>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70659" name="Picture 2" descr="C:\Documents and Settings\1\Рабочий стол\презентация\business_ppt_background-1204x92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3026"/>
            <a:ext cx="9144000" cy="689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0" name="Содержимое 2"/>
          <p:cNvSpPr txBox="1">
            <a:spLocks/>
          </p:cNvSpPr>
          <p:nvPr/>
        </p:nvSpPr>
        <p:spPr bwMode="auto">
          <a:xfrm>
            <a:off x="125189" y="253378"/>
            <a:ext cx="8893621" cy="7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000" dirty="0" smtClean="0"/>
              <a:t>Мероприятие  посвященное </a:t>
            </a:r>
            <a:r>
              <a:rPr lang="ru-RU" sz="2000" dirty="0"/>
              <a:t>Дню семьи, любви и </a:t>
            </a:r>
            <a:r>
              <a:rPr lang="ru-RU" sz="2000" dirty="0" smtClean="0"/>
              <a:t>верности</a:t>
            </a:r>
          </a:p>
        </p:txBody>
      </p:sp>
      <p:sp>
        <p:nvSpPr>
          <p:cNvPr id="70661" name="Rectangle 178"/>
          <p:cNvSpPr>
            <a:spLocks noChangeArrowheads="1"/>
          </p:cNvSpPr>
          <p:nvPr/>
        </p:nvSpPr>
        <p:spPr bwMode="auto">
          <a:xfrm>
            <a:off x="1476375" y="857250"/>
            <a:ext cx="63357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ru-RU" b="1"/>
          </a:p>
        </p:txBody>
      </p:sp>
      <p:pic>
        <p:nvPicPr>
          <p:cNvPr id="13314" name="Picture 2" descr="https://oki7.vkusercdn.ru/i?r=BDGvRlXWcXJosdiHOqVV3e-HLn_kVy1OB61IMx3r2Lx_1RE5yGqzbOG0cxE7n3TPa0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69010" y="1040606"/>
            <a:ext cx="2605980" cy="2605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s://oki7.vkusercdn.ru/i?r=BDGvRlXWcXJosdiHOqVV3e-Hfu-wh6ver7KWX6bau8KkWP6HKnqieuyTXTffJ8lMq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693418"/>
            <a:ext cx="2448272" cy="247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s://oki7.vkusercdn.ru/i?r=BDGvRlXWcXJosdiHOqVV3e-Hb76p-KZD_Uyg1yB9N2NxmIT_UQH3tuJl1eMamy4kJq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065384"/>
            <a:ext cx="2160239" cy="2147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https://oki7.vkusercdn.ru/i?r=BDGvRlXWcXJosdiHOqVV3e-Hl0_rK3wFRdjRyyyqhu27tQoymdLKT0b28JYxkhxtiY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3861048"/>
            <a:ext cx="2376264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10" descr="https://oki7.vkusercdn.ru/i?r=BDGvRlXWcXJosdiHOqVV3e-H6LCmyWGos5ZnAfAXRykRTliFc8hnyA_HXVefntrqfCY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224" y="1065384"/>
            <a:ext cx="2016224" cy="2147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4" name="Picture 12" descr="https://oki7.vkusercdn.ru/i?r=BDGvRlXWcXJosdiHOqVV3e-H290tCg5nHEwLHy5uUlZ1nrCDca7jj8riyiVJg5PgaVY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3789040"/>
            <a:ext cx="2520280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99297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r>
              <a:rPr lang="ru-RU" smtClean="0">
                <a:latin typeface="Arial" charset="0"/>
              </a:rPr>
              <a:t>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70659" name="Picture 2" descr="C:\Documents and Settings\1\Рабочий стол\презентация\business_ppt_background-1204x92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7921"/>
            <a:ext cx="9144000" cy="689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1" name="Rectangle 178"/>
          <p:cNvSpPr>
            <a:spLocks noChangeArrowheads="1"/>
          </p:cNvSpPr>
          <p:nvPr/>
        </p:nvSpPr>
        <p:spPr bwMode="auto">
          <a:xfrm>
            <a:off x="1476375" y="857250"/>
            <a:ext cx="63357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ru-RU" b="1"/>
          </a:p>
        </p:txBody>
      </p:sp>
      <p:sp>
        <p:nvSpPr>
          <p:cNvPr id="70662" name="Rectangle 7"/>
          <p:cNvSpPr>
            <a:spLocks noChangeArrowheads="1"/>
          </p:cNvSpPr>
          <p:nvPr/>
        </p:nvSpPr>
        <p:spPr bwMode="auto">
          <a:xfrm>
            <a:off x="11691" y="236245"/>
            <a:ext cx="71310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Велопробег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приуроченный ко Дню Воздушно-десантных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войск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Российской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Федерации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38" name="Picture 2" descr="https://oki7.vkusercdn.ru/i?r=BDGvRlXWcXJosdiHOqVV3e-HQdWiBUw6dJhU54KAI2CGe3xiz2w0MV8nohJZcwdYvT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912" y="1051669"/>
            <a:ext cx="2205228" cy="2278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s://oki7.vkusercdn.ru/i?r=BDGvRlXWcXJosdiHOqVV3e-Hg-n-2dKRbvfVoif7BDIT8QDJW9NQYUBxwEzASAPQ88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9124" y="1078344"/>
            <a:ext cx="2440707" cy="2278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https://oki7.vkusercdn.ru/i?r=BDGvRlXWcXJosdiHOqVV3e-HsA78LOag2XTCj89k61rMNZaY_maRcPnVvU9BIacnuM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9124" y="3717032"/>
            <a:ext cx="2080668" cy="222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https://oki7.vkusercdn.ru/i?r=BDGvRlXWcXJosdiHOqVV3e-HkgBM8N3LNykkOtIIe2MvwW2FYklZ7FvPHXda8w83v6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3717032"/>
            <a:ext cx="2304256" cy="222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6" name="Picture 10" descr="https://oki7.vkusercdn.ru/i?r=BDGvRlXWcXJosdiHOqVV3e-H5ZRJlnY0FSL-AoSl_yqZR14I1Of5Lv-P-Bk74TPtk_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216" y="1078344"/>
            <a:ext cx="2088232" cy="2278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8" name="Picture 12" descr="https://oki7.vkusercdn.ru/i?r=BDGvRlXWcXJosdiHOqVV3e-HZqRyhKGVyJatrXFZRvpaFyv6qWimGcaB98EHf7uljyk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2444" y="3717032"/>
            <a:ext cx="2822004" cy="222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70385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7373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73731" name="Picture 2" descr="C:\Documents and Settings\1\Рабочий стол\презентация\business_ppt_background-1204x92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2" name="Rectangle 5"/>
          <p:cNvSpPr>
            <a:spLocks noChangeArrowheads="1"/>
          </p:cNvSpPr>
          <p:nvPr/>
        </p:nvSpPr>
        <p:spPr bwMode="auto">
          <a:xfrm>
            <a:off x="164315" y="388909"/>
            <a:ext cx="434253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000" dirty="0"/>
              <a:t>День Государственного флага </a:t>
            </a:r>
            <a:r>
              <a:rPr lang="ru-RU" sz="2000" dirty="0" smtClean="0"/>
              <a:t>РФ</a:t>
            </a:r>
            <a:endParaRPr lang="ru-RU" sz="2000" dirty="0"/>
          </a:p>
        </p:txBody>
      </p:sp>
      <p:pic>
        <p:nvPicPr>
          <p:cNvPr id="15362" name="Picture 2" descr="https://oki7.vkusercdn.ru/i?r=BDGvRlXWcXJosdiHOqVV3e-HMYZnaDaz8zVEYYfpK0BcQHvi-p7WJjDInISGUSSmYp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76810" y="3448844"/>
            <a:ext cx="2444849" cy="2284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s://oki7.vkusercdn.ru/i?r=BDGvRlXWcXJosdiHOqVV3e-H_-LGvTX3WyLUqfq2LlLhpgltmgvCVdAV4CA4enV7B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980727"/>
            <a:ext cx="2294734" cy="2160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https://oki7.vkusercdn.ru/i?r=BDGvRlXWcXJosdiHOqVV3e-HuXRnkV0oCNHVzLkwUmnHIzsFENSNutAG-Z6vkEwMsDQ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0231" y="3429000"/>
            <a:ext cx="2510758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0" name="Picture 10" descr="https://oki7.vkusercdn.ru/i?r=BDGvRlXWcXJosdiHOqVV3e-HRG5mlYK3AU9HCJK9WZDzXmDA8Eg-zVL3Wms_dNFYhY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980727"/>
            <a:ext cx="2506576" cy="2202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2" name="Picture 12" descr="https://oki7.vkusercdn.ru/i?r=BDGvRlXWcXJosdiHOqVV3e-Hy683Edp_orDO2KqrNnF_YkmD4-29W-tbWfl_McMn9i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73388" y="980727"/>
            <a:ext cx="2448272" cy="2202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4" name="Picture 14" descr="https://oki7.vkusercdn.ru/i?r=BDGvRlXWcXJosdiHOqVV3e-Hhmc8v4YxaiF9nh9Of3cLnlFz0QcKna68vqR5jf9_4x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4208" y="3448844"/>
            <a:ext cx="2434568" cy="2284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7782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77827" name="Picture 2" descr="C:\Documents and Settings\1\Рабочий стол\презентация\business_ppt_background-1204x92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28" name="Rectangle 5"/>
          <p:cNvSpPr>
            <a:spLocks noChangeArrowheads="1"/>
          </p:cNvSpPr>
          <p:nvPr/>
        </p:nvSpPr>
        <p:spPr bwMode="auto">
          <a:xfrm>
            <a:off x="107504" y="-589595"/>
            <a:ext cx="8352284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Праздничное мероприятие, посвященное 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Дню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народного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единства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6" name="Picture 2" descr="https://oki7.vkusercdn.ru/i?r=BDGvRlXWcXJosdiHOqVV3e-HoXtot_QrkLJ961T_DbrXVxqGx0W9o63mOPzAwnE6V7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926" y="949288"/>
            <a:ext cx="2664296" cy="247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s://oki7.vkusercdn.ru/i?r=BDGvRlXWcXJosdiHOqVV3e-Hi7Ixli6rJjfc5AKILtOHjlzKNf6SkeTjXtyu_9OlqL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7946" y="3933056"/>
            <a:ext cx="230425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2" name="Picture 8" descr="https://oki7.vkusercdn.ru/i?r=BDGvRlXWcXJosdiHOqVV3e-HrsiXZXfTYXXYy6B1bYkG7yxkJfyrwYP8UNj-llbAxj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3933056"/>
            <a:ext cx="2434580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4" name="Picture 10" descr="https://oki7.vkusercdn.ru/i?r=BDGvRlXWcXJosdiHOqVV3e-HAyPcuyv5PTdn2n5qKEkAGUL3hkkriHJwehBvMlesy-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4208" y="3933056"/>
            <a:ext cx="2232248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6" name="Picture 12" descr="https://oki7.vkusercdn.ru/i?r=BDGvRlXWcXJosdiHOqVV3e-HRfInkJmSLC93-KGlMe2JzDEfCdhwcedgvFV4ToVbPWk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16982" y="960351"/>
            <a:ext cx="3139194" cy="247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8" name="Picture 14" descr="https://oki7.vkusercdn.ru/i?r=BDGvRlXWcXJosdiHOqVV3e-H8h5irkB8WzJSvXE4evLLYL4wP1L8unkBxNDZYOcVjlU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960351"/>
            <a:ext cx="2592288" cy="247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38688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7782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77827" name="Picture 2" descr="C:\Documents and Settings\1\Рабочий стол\презентация\business_ppt_background-1204x92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28" name="Rectangle 5"/>
          <p:cNvSpPr>
            <a:spLocks noChangeArrowheads="1"/>
          </p:cNvSpPr>
          <p:nvPr/>
        </p:nvSpPr>
        <p:spPr bwMode="auto">
          <a:xfrm>
            <a:off x="107504" y="-589595"/>
            <a:ext cx="8352284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sz="2000" dirty="0"/>
              <a:t>Международная просветительская акция «Большой этнографический </a:t>
            </a:r>
            <a:r>
              <a:rPr lang="ru-RU" sz="2000" dirty="0" smtClean="0"/>
              <a:t>диктант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8916" name="Picture 4" descr="https://sun7.userapi.com/sun7-15/s/v1/ig2/wP0mqRjcf6NExcVQda8Tc8lQmQFQQv0DQxJvwz6LCXgD9cdeXoW8ceahTr-Xds3-7QiY-lSjEO9sD0krG_NAcafs.jpg?size=1280x853&amp;quality=95&amp;type=album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1962284"/>
            <a:ext cx="4663486" cy="3107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https://sun9-75.userapi.com/impg/iCoQdS7pK_vtU1fC7Mj8_Wf72gY0AJ90tLcFOQ/gAu8T7JFFAk.jpg?size=960x1280&amp;quality=96&amp;sign=9dcad002470c3f407f053477bababd98&amp;type=album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3695156" cy="4926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59485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7782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77827" name="Picture 2" descr="C:\Documents and Settings\1\Рабочий стол\презентация\business_ppt_background-1204x92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28" name="Rectangle 5"/>
          <p:cNvSpPr>
            <a:spLocks noChangeArrowheads="1"/>
          </p:cNvSpPr>
          <p:nvPr/>
        </p:nvSpPr>
        <p:spPr bwMode="auto">
          <a:xfrm>
            <a:off x="107504" y="-435707"/>
            <a:ext cx="8352284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sz="2000" dirty="0" smtClean="0"/>
              <a:t>профилактическая </a:t>
            </a:r>
            <a:r>
              <a:rPr lang="ru-RU" sz="2000" dirty="0"/>
              <a:t>акция «Нет ненависти и вражде».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4" name="Picture 2" descr="https://sun9-68.userapi.com/impg/aTW-GmfB9BH8NmeCqgEmJ2Z5ok50eR1QkTc93A/7zQNB2jVdQ4.jpg?size=1600x798&amp;quality=96&amp;sign=8e6488c89829ab349f3b74621046cc23&amp;type=album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1916832"/>
            <a:ext cx="6823338" cy="3403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50801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5842" name="Picture 2" descr="C:\Documents and Settings\1\Рабочий стол\презентация\business_ppt_background-1204x927.jpg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5843" name="Rectangle 5"/>
          <p:cNvSpPr>
            <a:spLocks noChangeArrowheads="1"/>
          </p:cNvSpPr>
          <p:nvPr/>
        </p:nvSpPr>
        <p:spPr bwMode="auto">
          <a:xfrm>
            <a:off x="250825" y="620713"/>
            <a:ext cx="849788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</a:rPr>
              <a:t>Национально –культурные общественные объединения:</a:t>
            </a:r>
          </a:p>
        </p:txBody>
      </p:sp>
      <p:sp>
        <p:nvSpPr>
          <p:cNvPr id="35844" name="Rectangle 6"/>
          <p:cNvSpPr>
            <a:spLocks noChangeArrowheads="1"/>
          </p:cNvSpPr>
          <p:nvPr/>
        </p:nvSpPr>
        <p:spPr bwMode="auto">
          <a:xfrm>
            <a:off x="611188" y="2060575"/>
            <a:ext cx="7921625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</a:rPr>
              <a:t>-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</a:rPr>
              <a:t>Татарская национально –культурная автономия</a:t>
            </a:r>
          </a:p>
          <a:p>
            <a:endParaRPr lang="ru-RU" sz="2400" b="1" dirty="0">
              <a:solidFill>
                <a:srgbClr val="002060"/>
              </a:solidFill>
              <a:latin typeface="Times New Roman" pitchFamily="18" charset="0"/>
            </a:endParaRP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</a:rPr>
              <a:t>-  Мордовская национально- культурная автономия</a:t>
            </a:r>
          </a:p>
          <a:p>
            <a:endParaRPr lang="ru-RU" sz="2400" b="1" dirty="0">
              <a:solidFill>
                <a:srgbClr val="002060"/>
              </a:solidFill>
              <a:latin typeface="Times New Roman" pitchFamily="18" charset="0"/>
            </a:endParaRP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</a:rPr>
              <a:t>-  Чувашская национально – культурная автономия</a:t>
            </a:r>
          </a:p>
          <a:p>
            <a:endParaRPr lang="ru-RU" sz="2400" b="1" dirty="0">
              <a:solidFill>
                <a:srgbClr val="002060"/>
              </a:solidFill>
              <a:latin typeface="Times New Roman" pitchFamily="18" charset="0"/>
            </a:endParaRP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</a:rPr>
              <a:t>-  «Союз армян России»</a:t>
            </a:r>
          </a:p>
          <a:p>
            <a:endParaRPr lang="ru-RU" sz="2400" b="1" dirty="0">
              <a:solidFill>
                <a:srgbClr val="002060"/>
              </a:solidFill>
              <a:latin typeface="Times New Roman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</a:rPr>
              <a:t>«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</a:rPr>
              <a:t>Русский дом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</a:rPr>
              <a:t>»</a:t>
            </a:r>
          </a:p>
          <a:p>
            <a:pPr marL="342900" indent="-342900">
              <a:buFontTx/>
              <a:buChar char="-"/>
            </a:pPr>
            <a:endParaRPr lang="ru-RU" sz="2400" b="1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</a:rPr>
              <a:t>Езидская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</a:rPr>
              <a:t> диаспора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  <a:buFontTx/>
              <a:buChar char="-"/>
            </a:pPr>
            <a:endParaRPr lang="ru-RU" sz="24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8775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686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6867" name="Picture 2" descr="C:\Documents and Settings\1\Рабочий стол\презентация\business_ppt_background-1204x92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77800" y="-171450"/>
            <a:ext cx="9502775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547813" y="836613"/>
            <a:ext cx="5903912" cy="863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 err="1"/>
              <a:t>Конфессии</a:t>
            </a:r>
            <a:endParaRPr lang="ru-RU" sz="4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219700" y="3141663"/>
            <a:ext cx="316865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116013" y="3141663"/>
            <a:ext cx="316865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Стрелка вверх 7"/>
          <p:cNvSpPr/>
          <p:nvPr/>
        </p:nvSpPr>
        <p:spPr>
          <a:xfrm flipV="1">
            <a:off x="2555875" y="1844675"/>
            <a:ext cx="647700" cy="100806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Стрелка вверх 8"/>
          <p:cNvSpPr/>
          <p:nvPr/>
        </p:nvSpPr>
        <p:spPr>
          <a:xfrm flipV="1">
            <a:off x="6011863" y="1844675"/>
            <a:ext cx="647700" cy="100806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6873" name="Rectangle 3"/>
          <p:cNvSpPr>
            <a:spLocks noChangeArrowheads="1"/>
          </p:cNvSpPr>
          <p:nvPr/>
        </p:nvSpPr>
        <p:spPr bwMode="auto">
          <a:xfrm>
            <a:off x="1187450" y="3222625"/>
            <a:ext cx="302418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539750" algn="ctr"/>
              </a:tabLst>
            </a:pPr>
            <a:r>
              <a:rPr lang="ru-RU" b="1">
                <a:solidFill>
                  <a:srgbClr val="000000"/>
                </a:solidFill>
                <a:latin typeface="Century" pitchFamily="18" charset="0"/>
                <a:ea typeface="Calibri" pitchFamily="34" charset="0"/>
                <a:cs typeface="Times New Roman" pitchFamily="18" charset="0"/>
              </a:rPr>
              <a:t>Православие</a:t>
            </a:r>
          </a:p>
          <a:p>
            <a:pPr algn="ctr">
              <a:tabLst>
                <a:tab pos="539750" algn="ctr"/>
              </a:tabLst>
            </a:pPr>
            <a:r>
              <a:rPr lang="ru-RU" b="1">
                <a:solidFill>
                  <a:srgbClr val="000000"/>
                </a:solidFill>
                <a:latin typeface="Century" pitchFamily="18" charset="0"/>
                <a:ea typeface="Calibri" pitchFamily="34" charset="0"/>
                <a:cs typeface="Times New Roman" pitchFamily="18" charset="0"/>
              </a:rPr>
              <a:t> (Русская Православная церковь)</a:t>
            </a:r>
            <a:endParaRPr lang="ru-RU">
              <a:ea typeface="Calibri" pitchFamily="34" charset="0"/>
              <a:cs typeface="Arial" charset="0"/>
            </a:endParaRPr>
          </a:p>
        </p:txBody>
      </p:sp>
      <p:sp>
        <p:nvSpPr>
          <p:cNvPr id="36874" name="Rectangle 4"/>
          <p:cNvSpPr>
            <a:spLocks noChangeArrowheads="1"/>
          </p:cNvSpPr>
          <p:nvPr/>
        </p:nvSpPr>
        <p:spPr bwMode="auto">
          <a:xfrm>
            <a:off x="5292725" y="2984500"/>
            <a:ext cx="3024188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539750" algn="ctr"/>
              </a:tabLst>
            </a:pPr>
            <a:endParaRPr lang="ru-RU" b="1">
              <a:solidFill>
                <a:srgbClr val="000000"/>
              </a:solidFill>
              <a:latin typeface="Century" pitchFamily="18" charset="0"/>
              <a:ea typeface="Calibri" pitchFamily="34" charset="0"/>
              <a:cs typeface="Times New Roman" pitchFamily="18" charset="0"/>
            </a:endParaRPr>
          </a:p>
          <a:p>
            <a:pPr algn="ctr">
              <a:tabLst>
                <a:tab pos="539750" algn="ctr"/>
              </a:tabLst>
            </a:pPr>
            <a:r>
              <a:rPr lang="ru-RU" b="1">
                <a:solidFill>
                  <a:srgbClr val="000000"/>
                </a:solidFill>
                <a:latin typeface="Century" pitchFamily="18" charset="0"/>
                <a:ea typeface="Calibri" pitchFamily="34" charset="0"/>
                <a:cs typeface="Times New Roman" pitchFamily="18" charset="0"/>
              </a:rPr>
              <a:t>Ислам </a:t>
            </a:r>
          </a:p>
          <a:p>
            <a:pPr algn="ctr">
              <a:tabLst>
                <a:tab pos="539750" algn="ctr"/>
              </a:tabLst>
            </a:pPr>
            <a:r>
              <a:rPr lang="ru-RU" b="1">
                <a:solidFill>
                  <a:srgbClr val="000000"/>
                </a:solidFill>
                <a:latin typeface="Century" pitchFamily="18" charset="0"/>
                <a:ea typeface="Calibri" pitchFamily="34" charset="0"/>
                <a:cs typeface="Times New Roman" pitchFamily="18" charset="0"/>
              </a:rPr>
              <a:t>(Духовное Управление мусульман Ульяновской области)</a:t>
            </a:r>
            <a:endParaRPr lang="ru-RU">
              <a:ea typeface="Calibri" pitchFamily="34" charset="0"/>
              <a:cs typeface="Arial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789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7891" name="Picture 2" descr="C:\Documents and Settings\1\Рабочий стол\презентация\business_ppt_background-1204x92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2" y="-1"/>
            <a:ext cx="9324975" cy="689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827088" y="0"/>
            <a:ext cx="7705725" cy="9080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>
                <a:solidFill>
                  <a:srgbClr val="FFFFFF"/>
                </a:solidFill>
                <a:latin typeface="Arial" charset="0"/>
              </a:rPr>
              <a:t>Религиозные</a:t>
            </a:r>
            <a:r>
              <a:rPr lang="ru-RU" sz="2400">
                <a:solidFill>
                  <a:srgbClr val="FFFFFF"/>
                </a:solidFill>
              </a:rPr>
              <a:t> организации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3850" y="1052513"/>
            <a:ext cx="5040313" cy="5762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u="sng" dirty="0"/>
              <a:t>Русская Православная церковь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443663" y="1052513"/>
            <a:ext cx="2700337" cy="865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u="sng" dirty="0"/>
              <a:t>Региональное  Духовное Управление мусульман Ульяновской области</a:t>
            </a:r>
            <a:endParaRPr lang="ru-RU" dirty="0"/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2555875" y="1628775"/>
            <a:ext cx="0" cy="215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6300788" y="2276475"/>
            <a:ext cx="2843212" cy="17287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 dirty="0"/>
          </a:p>
          <a:p>
            <a:pPr algn="ctr">
              <a:defRPr/>
            </a:pPr>
            <a:endParaRPr lang="ru-RU" sz="1400" dirty="0"/>
          </a:p>
          <a:p>
            <a:pPr algn="ctr">
              <a:defRPr/>
            </a:pPr>
            <a:r>
              <a:rPr lang="ru-RU" dirty="0"/>
              <a:t>)</a:t>
            </a:r>
          </a:p>
        </p:txBody>
      </p:sp>
      <p:sp>
        <p:nvSpPr>
          <p:cNvPr id="37897" name="Rectangle 1"/>
          <p:cNvSpPr>
            <a:spLocks noChangeArrowheads="1"/>
          </p:cNvSpPr>
          <p:nvPr/>
        </p:nvSpPr>
        <p:spPr bwMode="auto">
          <a:xfrm>
            <a:off x="6300788" y="2276475"/>
            <a:ext cx="2987675" cy="173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Местная мусульманская религиозная организация </a:t>
            </a:r>
            <a:r>
              <a:rPr lang="ru-RU" sz="1200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Махалля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</a:t>
            </a:r>
            <a:r>
              <a:rPr lang="ru-RU" sz="1200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Мадина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 </a:t>
            </a:r>
            <a:r>
              <a:rPr lang="ru-RU" sz="1200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р.п.Радищево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Радищевского района Ульяновской области </a:t>
            </a:r>
            <a:r>
              <a:rPr lang="ru-RU" sz="1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Регионального Духовного Управления мусульман 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Ульяновской области в составе ЦДУМ России.</a:t>
            </a:r>
          </a:p>
          <a:p>
            <a:pPr algn="ctr"/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lang="ru-RU" sz="1200" i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Им</a:t>
            </a:r>
            <a:r>
              <a:rPr lang="ru-RU" sz="12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ам-</a:t>
            </a:r>
            <a:r>
              <a:rPr lang="ru-RU" sz="1200" i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хатыб</a:t>
            </a:r>
            <a:r>
              <a:rPr lang="ru-RU" sz="12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- </a:t>
            </a:r>
            <a:r>
              <a:rPr lang="ru-RU" sz="1200" i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Бекеров</a:t>
            </a:r>
            <a:r>
              <a:rPr lang="ru-RU" sz="12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Дамир </a:t>
            </a:r>
            <a:r>
              <a:rPr lang="ru-RU" sz="1200" i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Киямович</a:t>
            </a:r>
            <a:r>
              <a:rPr lang="ru-RU" sz="1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)</a:t>
            </a:r>
            <a:endParaRPr lang="ru-RU" sz="1200" dirty="0">
              <a:ea typeface="Calibri" pitchFamily="34" charset="0"/>
              <a:cs typeface="Arial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94481" y="1760971"/>
            <a:ext cx="5844263" cy="6599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ru-RU" sz="1000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10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Местная 	религиозная	организация православный Приход храма в честь Святителя Николая архиепископа </a:t>
            </a:r>
            <a:r>
              <a:rPr lang="ru-RU" sz="1000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Мирликийского</a:t>
            </a:r>
            <a:r>
              <a:rPr lang="ru-RU" sz="10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Чудотворца </a:t>
            </a:r>
            <a:r>
              <a:rPr lang="ru-RU" sz="1000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р.п</a:t>
            </a:r>
            <a:r>
              <a:rPr lang="ru-RU" sz="10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Радищево Ульяновской области </a:t>
            </a:r>
            <a:r>
              <a:rPr lang="ru-RU" sz="1000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Барышской</a:t>
            </a:r>
            <a:r>
              <a:rPr lang="ru-RU" sz="10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Епархии Русской Православной Церкви (Московский Патриархат) (</a:t>
            </a:r>
            <a:r>
              <a:rPr lang="ru-RU" sz="1000" i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Настоятель храма – Протоиерей Николай Федорович Леванов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lang="ru-RU" sz="1000" dirty="0">
              <a:solidFill>
                <a:schemeClr val="tx1"/>
              </a:solidFill>
              <a:latin typeface="Arial" charset="0"/>
              <a:ea typeface="Calibri" pitchFamily="34" charset="0"/>
              <a:cs typeface="Arial" charset="0"/>
            </a:endParaRPr>
          </a:p>
          <a:p>
            <a:pPr algn="ctr">
              <a:defRPr/>
            </a:pPr>
            <a:endParaRPr lang="ru-RU" sz="1200" dirty="0">
              <a:solidFill>
                <a:srgbClr val="FFFFFF"/>
              </a:solidFill>
              <a:ea typeface="Calibri" pitchFamily="34" charset="0"/>
              <a:cs typeface="Arial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 rot="10800000" flipV="1">
            <a:off x="294481" y="2493293"/>
            <a:ext cx="5844263" cy="6475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lang="ru-RU" sz="10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Местная 	религиозная	организация православный Приход храма в честь Казанской иконы Божьей матери с. Мордовская </a:t>
            </a:r>
            <a:r>
              <a:rPr lang="ru-RU" sz="1000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Карагужа</a:t>
            </a:r>
            <a:r>
              <a:rPr lang="ru-RU" sz="10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Радищевского района Ульяновской области  </a:t>
            </a:r>
            <a:r>
              <a:rPr lang="ru-RU" sz="1000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Барышской</a:t>
            </a:r>
            <a:r>
              <a:rPr lang="ru-RU" sz="10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Епархии Русской Православной Церкви (Московский Патриархат) (</a:t>
            </a:r>
            <a:r>
              <a:rPr lang="ru-RU" sz="1000" i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Настоятель храма – Протоиерей Николай Федорович Леванов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>
          <a:xfrm rot="10800000" flipV="1">
            <a:off x="294476" y="3226405"/>
            <a:ext cx="5844269" cy="7266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Местная религиозная организация православный Приход храма в честь иконы Божией Матери Всех скорбящих радость п. </a:t>
            </a:r>
            <a:r>
              <a:rPr lang="ru-RU" sz="1000" dirty="0" err="1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Кубра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Радищевского района Ульяновской области </a:t>
            </a:r>
            <a:r>
              <a:rPr lang="ru-RU" sz="1000" dirty="0" err="1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Барышской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Епархии Русской Православной Церкви (Московский Патриархат) (</a:t>
            </a:r>
            <a:r>
              <a:rPr lang="ru-RU" sz="1000" i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Настоятель храма - Иерей Анатолий Валентинович  Дудин)</a:t>
            </a:r>
            <a:endParaRPr lang="ru-RU" dirty="0"/>
          </a:p>
        </p:txBody>
      </p:sp>
      <p:sp>
        <p:nvSpPr>
          <p:cNvPr id="38" name="Прямоугольник 37"/>
          <p:cNvSpPr/>
          <p:nvPr/>
        </p:nvSpPr>
        <p:spPr>
          <a:xfrm rot="10800000" flipV="1">
            <a:off x="294478" y="4011613"/>
            <a:ext cx="5844266" cy="5778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Местная религиозная организация православный Приход храма в честь Покрова Пресвятой Богородицы с. Верхняя Маза Радищевского района Ульяновской области </a:t>
            </a:r>
            <a:r>
              <a:rPr lang="ru-RU" sz="1000" dirty="0" err="1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Барышской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Епархии Русской Православной Церкви (Московский Патриархат)  (</a:t>
            </a:r>
            <a:r>
              <a:rPr lang="ru-RU" sz="1000" i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Настоятель храма - Иерей-отец Илья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lang="ru-RU" sz="1000" dirty="0"/>
          </a:p>
        </p:txBody>
      </p:sp>
      <p:sp>
        <p:nvSpPr>
          <p:cNvPr id="39" name="Прямоугольник 38"/>
          <p:cNvSpPr/>
          <p:nvPr/>
        </p:nvSpPr>
        <p:spPr>
          <a:xfrm rot="10800000" flipV="1">
            <a:off x="294480" y="4654215"/>
            <a:ext cx="5853897" cy="5753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Местная религиозная организация православный Приход храма в честь Казанской иконы Божией Матери пос. Октябрьский Радищевского района Ульяновской области </a:t>
            </a:r>
            <a:r>
              <a:rPr lang="ru-RU" sz="1000" dirty="0" err="1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Барышской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Епархии Русской Православной Церкви (Московский Патриархат)   (</a:t>
            </a:r>
            <a:r>
              <a:rPr lang="ru-RU" sz="1000" i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Настоятель храма – Иерей </a:t>
            </a:r>
            <a:r>
              <a:rPr lang="ru-RU" sz="1000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Валерий Николаевич  Седов)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09264" y="5281181"/>
            <a:ext cx="5836879" cy="5667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0" hangingPunct="0">
              <a:defRPr/>
            </a:pP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Местная религиозная организация православный Приход храма в честь  благоверного князя Петра и  благоверной  княгини </a:t>
            </a:r>
            <a:r>
              <a:rPr lang="ru-RU" sz="1000" dirty="0" err="1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Февронии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000" dirty="0" err="1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Мурамских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Калиновка </a:t>
            </a:r>
            <a:r>
              <a:rPr lang="ru-RU" sz="1000" dirty="0" err="1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Барышской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Епархии Русской Православной Церкви (Московский 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Патриархат) (</a:t>
            </a:r>
            <a:r>
              <a:rPr lang="ru-RU" sz="1000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Настоятель </a:t>
            </a:r>
            <a:r>
              <a:rPr lang="ru-RU" sz="1000" i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прихода  – Иерей Анатолий Валентинович  Дудин)</a:t>
            </a:r>
            <a:endParaRPr lang="ru-RU" sz="1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2" name="Прямая со стрелкой 41"/>
          <p:cNvCxnSpPr/>
          <p:nvPr/>
        </p:nvCxnSpPr>
        <p:spPr>
          <a:xfrm>
            <a:off x="2843213" y="1341438"/>
            <a:ext cx="0" cy="1428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>
            <a:endCxn id="7" idx="0"/>
          </p:cNvCxnSpPr>
          <p:nvPr/>
        </p:nvCxnSpPr>
        <p:spPr>
          <a:xfrm>
            <a:off x="7777163" y="968375"/>
            <a:ext cx="17462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>
            <a:off x="323850" y="1180306"/>
            <a:ext cx="0" cy="45370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>
            <a:off x="250825" y="2565400"/>
            <a:ext cx="36036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>
            <a:off x="250825" y="4508500"/>
            <a:ext cx="36036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/>
          <p:nvPr/>
        </p:nvCxnSpPr>
        <p:spPr>
          <a:xfrm>
            <a:off x="294481" y="6046412"/>
            <a:ext cx="2174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/>
          <p:nvPr/>
        </p:nvCxnSpPr>
        <p:spPr>
          <a:xfrm>
            <a:off x="7524750" y="1989138"/>
            <a:ext cx="0" cy="1444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>
            <a:stCxn id="33" idx="0"/>
            <a:endCxn id="33" idx="0"/>
          </p:cNvCxnSpPr>
          <p:nvPr/>
        </p:nvCxnSpPr>
        <p:spPr>
          <a:xfrm>
            <a:off x="3216613" y="1760971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321829" y="5949280"/>
            <a:ext cx="5834346" cy="5667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0" hangingPunct="0">
              <a:defRPr/>
            </a:pP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Местная религиозная организация православный Приход храма в честь  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иконы Пресвятой  Богородицы «Введение» с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Вязовка Радищевского района  Ульяновской  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области </a:t>
            </a:r>
            <a:r>
              <a:rPr lang="ru-RU" sz="1000" dirty="0" err="1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Барышской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Епархии Русской Православной Церкви (Московский 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Патриархат)  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lang="ru-RU" sz="1000" i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Настоятель прихода  – Иерей Анатолий Валентинович  Дудин)</a:t>
            </a:r>
            <a:endParaRPr lang="ru-RU" sz="1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4" name="Rectang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4825" name="Picture 2" descr="C:\Documents and Settings\1\Рабочий стол\презентация\business_ppt_background-1204x927.jpg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540552" cy="6858000"/>
          </a:xfrm>
        </p:spPr>
      </p:pic>
      <p:sp>
        <p:nvSpPr>
          <p:cNvPr id="34826" name="Rectangle 5"/>
          <p:cNvSpPr>
            <a:spLocks noChangeArrowheads="1"/>
          </p:cNvSpPr>
          <p:nvPr/>
        </p:nvSpPr>
        <p:spPr bwMode="auto">
          <a:xfrm>
            <a:off x="467544" y="171450"/>
            <a:ext cx="72009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 dirty="0">
                <a:solidFill>
                  <a:srgbClr val="002060"/>
                </a:solidFill>
                <a:latin typeface="Times New Roman" pitchFamily="18" charset="0"/>
              </a:rPr>
              <a:t>  Национальный состав</a:t>
            </a:r>
            <a:r>
              <a:rPr lang="ru-RU" sz="4800" dirty="0">
                <a:latin typeface="Times New Roman" pitchFamily="18" charset="0"/>
              </a:rPr>
              <a:t> </a:t>
            </a:r>
          </a:p>
        </p:txBody>
      </p:sp>
      <p:sp>
        <p:nvSpPr>
          <p:cNvPr id="34827" name="Rectangle 6"/>
          <p:cNvSpPr>
            <a:spLocks noChangeArrowheads="1"/>
          </p:cNvSpPr>
          <p:nvPr/>
        </p:nvSpPr>
        <p:spPr bwMode="auto">
          <a:xfrm>
            <a:off x="395288" y="1052513"/>
            <a:ext cx="856932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                     (по итогам переписи 2020 г.  - 11636  жителей) 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                                                                               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                                                                               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</a:rPr>
              <a:t>% - от общего  числа жителей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0968659"/>
              </p:ext>
            </p:extLst>
          </p:nvPr>
        </p:nvGraphicFramePr>
        <p:xfrm>
          <a:off x="467545" y="2132856"/>
          <a:ext cx="8676456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7885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78851" name="Picture 2" descr="C:\Documents and Settings\1\Рабочий стол\презентация\business_ppt_background-1204x92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2" name="Rectangle 5"/>
          <p:cNvSpPr>
            <a:spLocks noChangeArrowheads="1"/>
          </p:cNvSpPr>
          <p:nvPr/>
        </p:nvSpPr>
        <p:spPr bwMode="auto">
          <a:xfrm>
            <a:off x="35496" y="188640"/>
            <a:ext cx="828092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dirty="0" smtClean="0"/>
              <a:t>Заседания </a:t>
            </a:r>
            <a:r>
              <a:rPr lang="ru-RU" sz="2000" dirty="0"/>
              <a:t>Совета  национальностей  при главе Администрации муниципального образования «Радищевский район»</a:t>
            </a:r>
          </a:p>
        </p:txBody>
      </p:sp>
      <p:pic>
        <p:nvPicPr>
          <p:cNvPr id="35842" name="Picture 2" descr="https://i.mycdn.me/i?r=AyH4iRPQ2q0otWIFepML2LxRkmjPGHPoeNPWrWTNAYW38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1840" y="1268760"/>
            <a:ext cx="3448321" cy="2532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19 сентября в районной администрации состоялось очередное в этом году заседание Совета национальностей.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4005064"/>
            <a:ext cx="3314769" cy="2630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19 сентября в районной администрации состоялось очередное в этом году заседание Совета национальностей.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0161" y="1268760"/>
            <a:ext cx="2439430" cy="2532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19 сентября в районной администрации состоялось очередное в этом году заседание Совета национальностей.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152" y="4005065"/>
            <a:ext cx="3079439" cy="2630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4" name="Picture 8" descr="В Радищевском районе обсудили вопросы межнациональных отношений.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268760"/>
            <a:ext cx="3096344" cy="2532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6" name="Picture 10" descr="В Радищевском районе обсудили вопросы межнациональных отношений.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4005064"/>
            <a:ext cx="3672408" cy="2630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7987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79875" name="Picture 2" descr="C:\Documents and Settings\1\Рабочий стол\презентация\business_ppt_background-1204x92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6" name="Rectangle 5"/>
          <p:cNvSpPr>
            <a:spLocks noChangeArrowheads="1"/>
          </p:cNvSpPr>
          <p:nvPr/>
        </p:nvSpPr>
        <p:spPr bwMode="auto">
          <a:xfrm>
            <a:off x="179388" y="333375"/>
            <a:ext cx="8496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b="1"/>
          </a:p>
        </p:txBody>
      </p:sp>
      <p:pic>
        <p:nvPicPr>
          <p:cNvPr id="35846" name="Picture 6" descr="http://gunib.ru/upload/aiwoo_uo21/images/big/fa/78/fa7813b49a8fc06204d3ba0c8365013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7987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79875" name="Picture 2" descr="C:\Documents and Settings\1\Рабочий стол\презентация\business_ppt_background-1204x92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6" name="Rectangle 5"/>
          <p:cNvSpPr>
            <a:spLocks noChangeArrowheads="1"/>
          </p:cNvSpPr>
          <p:nvPr/>
        </p:nvSpPr>
        <p:spPr bwMode="auto">
          <a:xfrm>
            <a:off x="179388" y="333375"/>
            <a:ext cx="8496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b="1"/>
          </a:p>
        </p:txBody>
      </p:sp>
      <p:pic>
        <p:nvPicPr>
          <p:cNvPr id="35846" name="Picture 6" descr="http://gunib.ru/upload/aiwoo_uo21/images/big/fa/78/fa7813b49a8fc06204d3ba0c8365013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Делегация Радищевского района приняла участие в XI Всероссийском сходе предпринимателей татарских сел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196753"/>
            <a:ext cx="8784976" cy="5573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48508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7987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79875" name="Picture 2" descr="C:\Documents and Settings\1\Рабочий стол\презентация\business_ppt_background-1204x92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6" name="Rectangle 5"/>
          <p:cNvSpPr>
            <a:spLocks noChangeArrowheads="1"/>
          </p:cNvSpPr>
          <p:nvPr/>
        </p:nvSpPr>
        <p:spPr bwMode="auto">
          <a:xfrm>
            <a:off x="179388" y="333375"/>
            <a:ext cx="8496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b="1"/>
          </a:p>
        </p:txBody>
      </p:sp>
      <p:pic>
        <p:nvPicPr>
          <p:cNvPr id="35846" name="Picture 6" descr="http://gunib.ru/upload/aiwoo_uo21/images/big/fa/78/fa7813b49a8fc06204d3ba0c8365013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Делегация Радищевского района приняла участие в XI Всероссийском сходе предпринимателей татарских сел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843" y="999356"/>
            <a:ext cx="8856314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23807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7987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79875" name="Picture 2" descr="C:\Documents and Settings\1\Рабочий стол\презентация\business_ppt_background-1204x92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6" name="Rectangle 5"/>
          <p:cNvSpPr>
            <a:spLocks noChangeArrowheads="1"/>
          </p:cNvSpPr>
          <p:nvPr/>
        </p:nvSpPr>
        <p:spPr bwMode="auto">
          <a:xfrm>
            <a:off x="179388" y="333375"/>
            <a:ext cx="8496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b="1"/>
          </a:p>
        </p:txBody>
      </p:sp>
      <p:pic>
        <p:nvPicPr>
          <p:cNvPr id="35846" name="Picture 6" descr="http://gunib.ru/upload/aiwoo_uo21/images/big/fa/78/fa7813b49a8fc06204d3ba0c8365013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Формирование гражданской идентичности и патриотизма у подрастающего поколения в условиях создания единого образовательного пространства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052736"/>
            <a:ext cx="4067175" cy="542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Формирование гражданской идентичности и патриотизма у подрастающего поколения в условиях создания единого образовательного пространства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912" y="1052735"/>
            <a:ext cx="5364088" cy="542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28799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7987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79875" name="Picture 2" descr="C:\Documents and Settings\1\Рабочий стол\презентация\business_ppt_background-1204x92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6" name="Rectangle 5"/>
          <p:cNvSpPr>
            <a:spLocks noChangeArrowheads="1"/>
          </p:cNvSpPr>
          <p:nvPr/>
        </p:nvSpPr>
        <p:spPr bwMode="auto">
          <a:xfrm>
            <a:off x="179388" y="333375"/>
            <a:ext cx="8496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b="1"/>
          </a:p>
        </p:txBody>
      </p:sp>
      <p:pic>
        <p:nvPicPr>
          <p:cNvPr id="35846" name="Picture 6" descr="http://gunib.ru/upload/aiwoo_uo21/images/big/fa/78/fa7813b49a8fc06204d3ba0c8365013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Форум учителей родных языков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124744"/>
            <a:ext cx="8857108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73313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7885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78851" name="Picture 2" descr="C:\Documents and Settings\1\Рабочий стол\презентация\business_ppt_background-1204x92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В этом году Курбан-байрам наступает 28 июня и продлится три дня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908720"/>
            <a:ext cx="5244504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2725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891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8915" name="Picture 2" descr="C:\Documents and Settings\1\Рабочий стол\презентация\business_ppt_background-1204x92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6357" y="-203034"/>
            <a:ext cx="9612313" cy="7251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Rectangle 5"/>
          <p:cNvSpPr>
            <a:spLocks noChangeArrowheads="1"/>
          </p:cNvSpPr>
          <p:nvPr/>
        </p:nvSpPr>
        <p:spPr bwMode="auto">
          <a:xfrm>
            <a:off x="52137" y="75830"/>
            <a:ext cx="655272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2000" dirty="0" smtClean="0"/>
              <a:t>Районный  </a:t>
            </a:r>
            <a:r>
              <a:rPr lang="ru-RU" sz="2000" dirty="0"/>
              <a:t>конкурс проектов социальной рекламы «Народов много - страна одна». Этно украшает!»</a:t>
            </a:r>
            <a:endParaRPr lang="ru-RU" sz="2000" dirty="0">
              <a:latin typeface="Times New Roman" pitchFamily="18" charset="0"/>
            </a:endParaRPr>
          </a:p>
        </p:txBody>
      </p:sp>
      <p:sp>
        <p:nvSpPr>
          <p:cNvPr id="38917" name="AutoShape 9" descr="i?r=AyH4iRPQ2q0otWIFepML2LxRm6rJLwSCYQoT-4gxW7kNrw"/>
          <p:cNvSpPr>
            <a:spLocks noChangeAspect="1" noChangeArrowheads="1"/>
          </p:cNvSpPr>
          <p:nvPr/>
        </p:nvSpPr>
        <p:spPr bwMode="auto">
          <a:xfrm>
            <a:off x="1835150" y="1268413"/>
            <a:ext cx="5829300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18" name="AutoShape 11" descr="i?r=AyH4iRPQ2q0otWIFepML2LxRm6rJLwSCYQoT-4gxW7kNrw"/>
          <p:cNvSpPr>
            <a:spLocks noChangeAspect="1" noChangeArrowheads="1"/>
          </p:cNvSpPr>
          <p:nvPr/>
        </p:nvSpPr>
        <p:spPr bwMode="auto">
          <a:xfrm>
            <a:off x="250825" y="2276475"/>
            <a:ext cx="5829300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9883" y="783714"/>
            <a:ext cx="5674567" cy="4301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37" y="4221088"/>
            <a:ext cx="3469092" cy="2529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4221088"/>
            <a:ext cx="3239691" cy="2529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4209396"/>
            <a:ext cx="3168352" cy="2540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4" name="Rectang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4825" name="Picture 2" descr="C:\Documents and Settings\1\Рабочий стол\презентация\business_ppt_background-1204x927.jpg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540552" cy="6858000"/>
          </a:xfrm>
        </p:spPr>
      </p:pic>
      <p:sp>
        <p:nvSpPr>
          <p:cNvPr id="34826" name="Rectangle 5"/>
          <p:cNvSpPr>
            <a:spLocks noChangeArrowheads="1"/>
          </p:cNvSpPr>
          <p:nvPr/>
        </p:nvSpPr>
        <p:spPr bwMode="auto">
          <a:xfrm>
            <a:off x="467544" y="171450"/>
            <a:ext cx="72009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 dirty="0">
                <a:solidFill>
                  <a:srgbClr val="002060"/>
                </a:solidFill>
                <a:latin typeface="Times New Roman" pitchFamily="18" charset="0"/>
              </a:rPr>
              <a:t>  </a:t>
            </a:r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</a:rPr>
              <a:t>ОПРОС</a:t>
            </a:r>
            <a:endParaRPr lang="ru-RU" sz="4800" dirty="0">
              <a:latin typeface="Times New Roman" pitchFamily="18" charset="0"/>
            </a:endParaRPr>
          </a:p>
        </p:txBody>
      </p:sp>
      <p:sp>
        <p:nvSpPr>
          <p:cNvPr id="34827" name="Rectangle 6"/>
          <p:cNvSpPr>
            <a:spLocks noChangeArrowheads="1"/>
          </p:cNvSpPr>
          <p:nvPr/>
        </p:nvSpPr>
        <p:spPr bwMode="auto">
          <a:xfrm>
            <a:off x="395288" y="1052513"/>
            <a:ext cx="85693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                     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5304988"/>
              </p:ext>
            </p:extLst>
          </p:nvPr>
        </p:nvGraphicFramePr>
        <p:xfrm>
          <a:off x="395288" y="995363"/>
          <a:ext cx="8676456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79511" y="1002447"/>
            <a:ext cx="878510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42900"/>
            <a:r>
              <a:rPr lang="ru-RU" sz="1200" b="1" u="sng" dirty="0">
                <a:latin typeface="Arial" pitchFamily="34" charset="0"/>
                <a:ea typeface="Times New Roman" pitchFamily="18" charset="0"/>
                <a:cs typeface="Arial" pitchFamily="34" charset="0"/>
              </a:rPr>
              <a:t>Межнациональные отношения в муниципальном образовании «Радищевский район» Ульяновской области</a:t>
            </a:r>
            <a:endParaRPr lang="ru-RU" sz="1200" dirty="0">
              <a:latin typeface="Arial" pitchFamily="34" charset="0"/>
              <a:cs typeface="Arial" pitchFamily="34" charset="0"/>
            </a:endParaRPr>
          </a:p>
          <a:p>
            <a:pPr lvl="0" indent="342900" eaLnBrk="0" hangingPunct="0"/>
            <a:r>
              <a:rPr lang="ru-RU" sz="12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Здравствуйте, потратьте, пожалуйста, несколько минут своего времени на заполнение следующей анкеты. </a:t>
            </a:r>
          </a:p>
          <a:p>
            <a:pPr lvl="0" indent="342900" eaLnBrk="0" hangingPunct="0"/>
            <a:r>
              <a:rPr lang="ru-RU" sz="1200" b="1" dirty="0">
                <a:latin typeface="Arial" pitchFamily="34" charset="0"/>
                <a:cs typeface="Arial" pitchFamily="34" charset="0"/>
              </a:rPr>
              <a:t>1. </a:t>
            </a:r>
            <a:r>
              <a:rPr lang="ru-RU" sz="12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Укажите населённый пункт, в котором Вы проживаете </a:t>
            </a:r>
            <a:endParaRPr lang="ru-RU" sz="1200" dirty="0">
              <a:latin typeface="Arial" pitchFamily="34" charset="0"/>
              <a:cs typeface="Arial" pitchFamily="34" charset="0"/>
            </a:endParaRPr>
          </a:p>
          <a:p>
            <a:pPr lvl="0" indent="342900" eaLnBrk="0" hangingPunct="0"/>
            <a:r>
              <a:rPr lang="ru-RU" sz="12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_________________________________________________________________________________________</a:t>
            </a:r>
          </a:p>
          <a:p>
            <a:pPr lvl="0" indent="342900" eaLnBrk="0" hangingPunct="0"/>
            <a:endParaRPr lang="ru-RU" sz="1200" dirty="0">
              <a:latin typeface="Arial" pitchFamily="34" charset="0"/>
              <a:cs typeface="Arial" pitchFamily="34" charset="0"/>
            </a:endParaRPr>
          </a:p>
          <a:p>
            <a:pPr lvl="0" indent="342900" eaLnBrk="0" hangingPunct="0"/>
            <a:r>
              <a:rPr lang="ru-RU" sz="12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2. Как, на Ваш взгляд, за последние годы изменились межнациональные отношения в муниципальном образовании «Радищевский район»?</a:t>
            </a:r>
            <a:endParaRPr lang="ru-RU" sz="1200" dirty="0">
              <a:latin typeface="Arial" pitchFamily="34" charset="0"/>
              <a:cs typeface="Arial" pitchFamily="34" charset="0"/>
            </a:endParaRPr>
          </a:p>
          <a:p>
            <a:pPr lvl="0" indent="342900" eaLnBrk="0" hangingPunct="0"/>
            <a:r>
              <a:rPr lang="ru-RU" sz="12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       а) стали более терпимыми;</a:t>
            </a:r>
            <a:endParaRPr lang="ru-RU" sz="1200" dirty="0">
              <a:latin typeface="Arial" pitchFamily="34" charset="0"/>
              <a:cs typeface="Arial" pitchFamily="34" charset="0"/>
            </a:endParaRPr>
          </a:p>
          <a:p>
            <a:pPr lvl="0" indent="342900" eaLnBrk="0" hangingPunct="0"/>
            <a:r>
              <a:rPr lang="ru-RU" sz="12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       б) не изменились;</a:t>
            </a:r>
          </a:p>
          <a:p>
            <a:pPr lvl="0" indent="342900" eaLnBrk="0" hangingPunct="0"/>
            <a:endParaRPr lang="ru-RU" sz="1200" dirty="0">
              <a:latin typeface="Arial" pitchFamily="34" charset="0"/>
              <a:cs typeface="Arial" pitchFamily="34" charset="0"/>
            </a:endParaRPr>
          </a:p>
          <a:p>
            <a:pPr lvl="0" indent="342900" eaLnBrk="0" hangingPunct="0"/>
            <a:r>
              <a:rPr lang="ru-RU" sz="12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3. Имеются ли в Вашем населённом пункте очаги повышенной напряженности в отношениях между людьми разных национальностей? </a:t>
            </a:r>
            <a:endParaRPr lang="ru-RU" sz="1200" dirty="0">
              <a:latin typeface="Arial" pitchFamily="34" charset="0"/>
              <a:cs typeface="Arial" pitchFamily="34" charset="0"/>
            </a:endParaRPr>
          </a:p>
          <a:p>
            <a:pPr lvl="0" indent="342900" eaLnBrk="0" hangingPunct="0"/>
            <a:r>
              <a:rPr lang="ru-RU" sz="12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а)   да </a:t>
            </a:r>
            <a:endParaRPr lang="ru-RU" sz="1200" dirty="0">
              <a:latin typeface="Arial" pitchFamily="34" charset="0"/>
              <a:cs typeface="Arial" pitchFamily="34" charset="0"/>
            </a:endParaRPr>
          </a:p>
          <a:p>
            <a:pPr lvl="0" indent="342900" eaLnBrk="0" hangingPunct="0"/>
            <a:r>
              <a:rPr lang="ru-RU" sz="12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б)   нет </a:t>
            </a:r>
            <a:endParaRPr lang="ru-RU" sz="1200" dirty="0">
              <a:latin typeface="Arial" pitchFamily="34" charset="0"/>
              <a:cs typeface="Arial" pitchFamily="34" charset="0"/>
            </a:endParaRPr>
          </a:p>
          <a:p>
            <a:pPr lvl="0" indent="342900" eaLnBrk="0" hangingPunct="0"/>
            <a:r>
              <a:rPr lang="ru-RU" sz="12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в)   не знаю,  проблема для меня не актуальна </a:t>
            </a:r>
          </a:p>
          <a:p>
            <a:pPr lvl="0" indent="342900" eaLnBrk="0" hangingPunct="0"/>
            <a:endParaRPr lang="ru-RU" sz="1200" dirty="0">
              <a:latin typeface="Arial" pitchFamily="34" charset="0"/>
              <a:cs typeface="Arial" pitchFamily="34" charset="0"/>
            </a:endParaRPr>
          </a:p>
          <a:p>
            <a:pPr lvl="0" indent="342900" eaLnBrk="0" hangingPunct="0"/>
            <a:r>
              <a:rPr lang="ru-RU" sz="12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4. Оцените существующую в Вашем населённом пункте межнациональную напряженность. (Оцените по шкале, в которой «0» – отсутствие напряженности, «5» – максимально выраженная напряженность)</a:t>
            </a:r>
            <a:endParaRPr lang="ru-RU" sz="1200" dirty="0">
              <a:latin typeface="Arial" pitchFamily="34" charset="0"/>
              <a:cs typeface="Arial" pitchFamily="34" charset="0"/>
            </a:endParaRPr>
          </a:p>
          <a:p>
            <a:pPr lvl="0" indent="342900" eaLnBrk="0" hangingPunct="0"/>
            <a:r>
              <a:rPr lang="ru-RU" sz="12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0   1    2    3   4   5</a:t>
            </a:r>
          </a:p>
          <a:p>
            <a:pPr lvl="0" indent="342900" eaLnBrk="0" hangingPunct="0"/>
            <a:endParaRPr lang="ru-RU" sz="1200" dirty="0">
              <a:latin typeface="Arial" pitchFamily="34" charset="0"/>
              <a:cs typeface="Arial" pitchFamily="34" charset="0"/>
            </a:endParaRPr>
          </a:p>
          <a:p>
            <a:pPr lvl="0" indent="342900" eaLnBrk="0" hangingPunct="0"/>
            <a:r>
              <a:rPr lang="ru-RU" sz="12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5. Чувствуете ли Вы в настоящее время враждебность к людям других национальностей?</a:t>
            </a:r>
            <a:endParaRPr lang="ru-RU" sz="1200" dirty="0">
              <a:latin typeface="Arial" pitchFamily="34" charset="0"/>
              <a:cs typeface="Arial" pitchFamily="34" charset="0"/>
            </a:endParaRPr>
          </a:p>
          <a:p>
            <a:pPr lvl="0" indent="342900" eaLnBrk="0" hangingPunct="0"/>
            <a:r>
              <a:rPr lang="ru-RU" sz="12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а) да</a:t>
            </a:r>
            <a:endParaRPr lang="ru-RU" sz="1200" dirty="0">
              <a:latin typeface="Arial" pitchFamily="34" charset="0"/>
              <a:cs typeface="Arial" pitchFamily="34" charset="0"/>
            </a:endParaRPr>
          </a:p>
          <a:p>
            <a:pPr lvl="0" indent="342900" eaLnBrk="0" hangingPunct="0"/>
            <a:r>
              <a:rPr lang="ru-RU" sz="12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б) </a:t>
            </a:r>
            <a:r>
              <a:rPr lang="ru-RU" sz="12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нет</a:t>
            </a:r>
          </a:p>
          <a:p>
            <a:pPr lvl="0" indent="342900" eaLnBrk="0" hangingPunct="0"/>
            <a:endParaRPr lang="ru-RU" sz="1200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/>
            <a:r>
              <a:rPr lang="ru-RU" sz="12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6. Ваш    </a:t>
            </a:r>
            <a:r>
              <a:rPr lang="ru-RU" sz="12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пол мужской              женский </a:t>
            </a:r>
            <a:endParaRPr lang="ru-RU" sz="1200" dirty="0">
              <a:latin typeface="Arial" pitchFamily="34" charset="0"/>
              <a:cs typeface="Arial" pitchFamily="34" charset="0"/>
            </a:endParaRPr>
          </a:p>
          <a:p>
            <a:pPr lvl="0" indent="342900" eaLnBrk="0" hangingPunct="0"/>
            <a:endParaRPr lang="ru-RU" sz="1200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/>
            <a:r>
              <a:rPr lang="ru-RU" sz="12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2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7</a:t>
            </a:r>
            <a:r>
              <a:rPr lang="ru-RU" sz="12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. Ваш возраст   до 30 лет           от 30  до 40 лет         от 41 до 50 лет        от 51 до 60 лет       старше 60 лет</a:t>
            </a:r>
          </a:p>
          <a:p>
            <a:pPr lvl="0" eaLnBrk="0" hangingPunct="0"/>
            <a:r>
              <a:rPr lang="ru-RU" sz="12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lvl="0" eaLnBrk="0" hangingPunct="0"/>
            <a:endParaRPr lang="ru-RU" sz="1200" dirty="0"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lang="ru-RU" sz="12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Благодарим </a:t>
            </a:r>
            <a:r>
              <a:rPr lang="ru-RU" sz="12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за участие в исследовании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 </a:t>
            </a:r>
            <a:endParaRPr lang="ru-RU" sz="1200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61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</a:p>
        </p:txBody>
      </p:sp>
      <p:sp>
        <p:nvSpPr>
          <p:cNvPr id="3891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8915" name="Picture 2" descr="C:\Documents and Settings\1\Рабочий стол\презентация\business_ppt_background-1204x92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03034"/>
            <a:ext cx="9612313" cy="7251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Rectangle 5"/>
          <p:cNvSpPr>
            <a:spLocks noChangeArrowheads="1"/>
          </p:cNvSpPr>
          <p:nvPr/>
        </p:nvSpPr>
        <p:spPr bwMode="auto">
          <a:xfrm>
            <a:off x="52137" y="229718"/>
            <a:ext cx="65527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2000" dirty="0"/>
              <a:t>Фестиваль славянской культуры «Дикий Пион» </a:t>
            </a:r>
            <a:endParaRPr lang="ru-RU" sz="2000" dirty="0">
              <a:latin typeface="Times New Roman" pitchFamily="18" charset="0"/>
            </a:endParaRPr>
          </a:p>
        </p:txBody>
      </p:sp>
      <p:sp>
        <p:nvSpPr>
          <p:cNvPr id="38917" name="AutoShape 9" descr="i?r=AyH4iRPQ2q0otWIFepML2LxRm6rJLwSCYQoT-4gxW7kNrw"/>
          <p:cNvSpPr>
            <a:spLocks noChangeAspect="1" noChangeArrowheads="1"/>
          </p:cNvSpPr>
          <p:nvPr/>
        </p:nvSpPr>
        <p:spPr bwMode="auto">
          <a:xfrm>
            <a:off x="1835150" y="1268413"/>
            <a:ext cx="5829300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18" name="AutoShape 11" descr="i?r=AyH4iRPQ2q0otWIFepML2LxRm6rJLwSCYQoT-4gxW7kNrw"/>
          <p:cNvSpPr>
            <a:spLocks noChangeAspect="1" noChangeArrowheads="1"/>
          </p:cNvSpPr>
          <p:nvPr/>
        </p:nvSpPr>
        <p:spPr bwMode="auto">
          <a:xfrm>
            <a:off x="250825" y="2276475"/>
            <a:ext cx="5829300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026" name="Picture 2" descr="https://oki7.vkusercdn.ru/i?r=BDHElZJBPNKGuFyY-akIDfgnbf1IDD0Qr26qUK9OtsFWACD9CjFXr1UMJ9VjWbOOxuA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1775" y="964456"/>
            <a:ext cx="7576050" cy="5683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9661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67587" name="Picture 2" descr="C:\Documents and Settings\1\Рабочий стол\презентация\business_ppt_background-1204x92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8" name="Содержимое 2"/>
          <p:cNvSpPr txBox="1">
            <a:spLocks/>
          </p:cNvSpPr>
          <p:nvPr/>
        </p:nvSpPr>
        <p:spPr bwMode="auto">
          <a:xfrm>
            <a:off x="179388" y="688330"/>
            <a:ext cx="8856662" cy="595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endParaRPr lang="ru-RU" sz="2000" b="1" dirty="0">
              <a:solidFill>
                <a:srgbClr val="002060"/>
              </a:solidFill>
              <a:latin typeface="Century" pitchFamily="18" charset="0"/>
            </a:endParaRPr>
          </a:p>
        </p:txBody>
      </p:sp>
      <p:sp>
        <p:nvSpPr>
          <p:cNvPr id="67589" name="Rectangle 10"/>
          <p:cNvSpPr>
            <a:spLocks noChangeArrowheads="1"/>
          </p:cNvSpPr>
          <p:nvPr/>
        </p:nvSpPr>
        <p:spPr bwMode="auto">
          <a:xfrm>
            <a:off x="107504" y="373596"/>
            <a:ext cx="824433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2000" dirty="0"/>
              <a:t>Национальный </a:t>
            </a:r>
            <a:r>
              <a:rPr lang="ru-RU" sz="2000" dirty="0" smtClean="0"/>
              <a:t>чувашский праздник «</a:t>
            </a:r>
            <a:r>
              <a:rPr lang="ru-RU" sz="2000" dirty="0" err="1" smtClean="0"/>
              <a:t>Акатуй</a:t>
            </a:r>
            <a:r>
              <a:rPr lang="ru-RU" sz="2000" dirty="0" smtClean="0"/>
              <a:t>» </a:t>
            </a:r>
            <a:endParaRPr lang="ru-RU" sz="2000" dirty="0"/>
          </a:p>
          <a:p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7890" name="Picture 2" descr="C:\Users\1\Desktop\чув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9673" y="836712"/>
            <a:ext cx="4067175" cy="542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1" name="Picture 3" descr="C:\Users\1\Desktop\чу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76558">
            <a:off x="4595515" y="1767189"/>
            <a:ext cx="3816210" cy="3712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86768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67587" name="Picture 2" descr="C:\Documents and Settings\1\Рабочий стол\презентация\business_ppt_background-1204x92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102" y="-45202"/>
            <a:ext cx="9144000" cy="689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8" name="Содержимое 2"/>
          <p:cNvSpPr txBox="1">
            <a:spLocks/>
          </p:cNvSpPr>
          <p:nvPr/>
        </p:nvSpPr>
        <p:spPr bwMode="auto">
          <a:xfrm>
            <a:off x="192521" y="859703"/>
            <a:ext cx="8856662" cy="595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endParaRPr lang="ru-RU" sz="2000" b="1">
              <a:solidFill>
                <a:srgbClr val="002060"/>
              </a:solidFill>
              <a:latin typeface="Century" pitchFamily="18" charset="0"/>
            </a:endParaRPr>
          </a:p>
        </p:txBody>
      </p:sp>
      <p:sp>
        <p:nvSpPr>
          <p:cNvPr id="67589" name="Rectangle 10"/>
          <p:cNvSpPr>
            <a:spLocks noChangeArrowheads="1"/>
          </p:cNvSpPr>
          <p:nvPr/>
        </p:nvSpPr>
        <p:spPr bwMode="auto">
          <a:xfrm>
            <a:off x="113408" y="348616"/>
            <a:ext cx="83518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 dirty="0" smtClean="0"/>
              <a:t>Национальный </a:t>
            </a:r>
            <a:r>
              <a:rPr lang="ru-RU" sz="2000" dirty="0"/>
              <a:t>мордовский праздник «</a:t>
            </a:r>
            <a:r>
              <a:rPr lang="ru-RU" sz="2000" dirty="0" err="1"/>
              <a:t>Шумбрат</a:t>
            </a:r>
            <a:r>
              <a:rPr lang="ru-RU" sz="2000" dirty="0" smtClean="0"/>
              <a:t>» </a:t>
            </a:r>
          </a:p>
        </p:txBody>
      </p:sp>
      <p:pic>
        <p:nvPicPr>
          <p:cNvPr id="38914" name="Picture 2" descr="C:\Users\1\Desktop\шум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2417" y="908720"/>
            <a:ext cx="6981623" cy="5236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9963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67587" name="Picture 2" descr="C:\Documents and Settings\1\Рабочий стол\презентация\business_ppt_background-1204x92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125" y="-19294"/>
            <a:ext cx="9144000" cy="689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9" name="Rectangle 10"/>
          <p:cNvSpPr>
            <a:spLocks noChangeArrowheads="1"/>
          </p:cNvSpPr>
          <p:nvPr/>
        </p:nvSpPr>
        <p:spPr bwMode="auto">
          <a:xfrm>
            <a:off x="5904" y="238697"/>
            <a:ext cx="863962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Национальный татарский  праздник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«Сабантуй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»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39938" name="Picture 2" descr="C:\Users\1\Desktop\саб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311" y="686561"/>
            <a:ext cx="4195564" cy="3146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39" name="Picture 3" descr="C:\Users\1\Desktop\саб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684279"/>
            <a:ext cx="3922718" cy="3148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3825594"/>
            <a:ext cx="3888432" cy="2916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95152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10975</TotalTime>
  <Words>824</Words>
  <Application>Microsoft Office PowerPoint</Application>
  <PresentationFormat>Экран (4:3)</PresentationFormat>
  <Paragraphs>209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 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ДобрыйAdmin</cp:lastModifiedBy>
  <cp:revision>521</cp:revision>
  <dcterms:created xsi:type="dcterms:W3CDTF">2014-04-15T12:23:54Z</dcterms:created>
  <dcterms:modified xsi:type="dcterms:W3CDTF">2023-12-07T09:27:17Z</dcterms:modified>
</cp:coreProperties>
</file>