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5" r:id="rId3"/>
    <p:sldId id="359" r:id="rId4"/>
    <p:sldId id="362" r:id="rId5"/>
    <p:sldId id="366" r:id="rId6"/>
    <p:sldId id="367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9900"/>
    <a:srgbClr val="CCFF99"/>
    <a:srgbClr val="33CC33"/>
    <a:srgbClr val="00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9542" autoAdjust="0"/>
  </p:normalViewPr>
  <p:slideViewPr>
    <p:cSldViewPr snapToGrid="0">
      <p:cViewPr>
        <p:scale>
          <a:sx n="91" d="100"/>
          <a:sy n="91" d="100"/>
        </p:scale>
        <p:origin x="1627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174043" y="1143941"/>
            <a:ext cx="9699255" cy="2374899"/>
          </a:xfrm>
          <a:prstGeom prst="rect">
            <a:avLst/>
          </a:prstGeom>
          <a:ln>
            <a:noFill/>
          </a:ln>
          <a:scene3d>
            <a:camera prst="orthographicFront"/>
            <a:lightRig rig="balanced" dir="t"/>
          </a:scene3d>
          <a:sp3d contourW="12700" prstMaterial="softEdge">
            <a:contourClr>
              <a:srgbClr val="005E5C"/>
            </a:contourClr>
          </a:sp3d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3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6933"/>
            </a:lvl2pPr>
            <a:lvl3pPr lvl="2" algn="ctr">
              <a:spcBef>
                <a:spcPts val="0"/>
              </a:spcBef>
              <a:buSzPct val="100000"/>
              <a:defRPr sz="6933"/>
            </a:lvl3pPr>
            <a:lvl4pPr lvl="3" algn="ctr">
              <a:spcBef>
                <a:spcPts val="0"/>
              </a:spcBef>
              <a:buSzPct val="100000"/>
              <a:defRPr sz="6933"/>
            </a:lvl4pPr>
            <a:lvl5pPr lvl="4" algn="ctr">
              <a:spcBef>
                <a:spcPts val="0"/>
              </a:spcBef>
              <a:buSzPct val="100000"/>
              <a:defRPr sz="6933"/>
            </a:lvl5pPr>
            <a:lvl6pPr lvl="5" algn="ctr">
              <a:spcBef>
                <a:spcPts val="0"/>
              </a:spcBef>
              <a:buSzPct val="100000"/>
              <a:defRPr sz="6933"/>
            </a:lvl6pPr>
            <a:lvl7pPr lvl="6" algn="ctr">
              <a:spcBef>
                <a:spcPts val="0"/>
              </a:spcBef>
              <a:buSzPct val="100000"/>
              <a:defRPr sz="6933"/>
            </a:lvl7pPr>
            <a:lvl8pPr lvl="7" algn="ctr">
              <a:spcBef>
                <a:spcPts val="0"/>
              </a:spcBef>
              <a:buSzPct val="100000"/>
              <a:defRPr sz="6933"/>
            </a:lvl8pPr>
            <a:lvl9pPr lvl="8" algn="ctr">
              <a:spcBef>
                <a:spcPts val="0"/>
              </a:spcBef>
              <a:buSzPct val="100000"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1174033" y="3568107"/>
            <a:ext cx="9699255" cy="1056800"/>
          </a:xfrm>
          <a:prstGeom prst="rect">
            <a:avLst/>
          </a:prstGeom>
        </p:spPr>
        <p:txBody>
          <a:bodyPr wrap="square" lIns="91425" tIns="91425" rIns="91425" bIns="91425" anchor="t" anchorCtr="0">
            <a:scene3d>
              <a:camera prst="orthographicFront"/>
              <a:lightRig rig="balanced" dir="t"/>
            </a:scene3d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198D195-8294-4C0E-85C7-75DA6C7BC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587024"/>
            <a:ext cx="3744000" cy="1161377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>
                <a:solidFill>
                  <a:srgbClr val="387000"/>
                </a:solidFill>
              </a:defRPr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198D195-8294-4C0E-85C7-75DA6C7BC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BC7E-C147-45F2-BF3F-29E024358DDE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9437-996F-42D3-B51B-862163811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55882" y="270934"/>
            <a:ext cx="11665185" cy="93321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/>
          </a:scene3d>
          <a:sp3d contourW="12700" prstMaterial="softEdge">
            <a:contourClr>
              <a:srgbClr val="005E5C"/>
            </a:contourClr>
          </a:sp3d>
        </p:spPr>
        <p:txBody>
          <a:bodyPr wrap="square" lIns="91425" tIns="91425" rIns="91425" bIns="91425" anchor="t" anchorCtr="0">
            <a:sp3d extrusionH="57150">
              <a:bevelT w="38100" h="38100"/>
            </a:sp3d>
          </a:bodyPr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55882" y="1354668"/>
            <a:ext cx="11665185" cy="51928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198D195-8294-4C0E-85C7-75DA6C7BC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16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1" i="0" u="none" strike="noStrike" cap="none">
          <a:solidFill>
            <a:srgbClr val="0033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Georgia" panose="02040502050405020303" pitchFamily="18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4390" y="2154622"/>
            <a:ext cx="10334465" cy="1727830"/>
          </a:xfrm>
          <a:ln>
            <a:noFill/>
          </a:ln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Реализация национального проекта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«Образование»</a:t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/>
              <a:t>на территории муниципального образования «Радищевский район» Ульяновской области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61744" y="5636302"/>
            <a:ext cx="2021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2023год</a:t>
            </a:r>
            <a:endParaRPr lang="ru-RU" b="1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 descr="C:\Users\uchen\Desktop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682" y="5139110"/>
            <a:ext cx="1417739" cy="14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00" y="318782"/>
            <a:ext cx="3744000" cy="1166069"/>
          </a:xfrm>
        </p:spPr>
        <p:txBody>
          <a:bodyPr/>
          <a:lstStyle/>
          <a:p>
            <a:r>
              <a:rPr lang="ru-RU" sz="2400" dirty="0" smtClean="0"/>
              <a:t>Проект «Современная школа»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00" y="1560351"/>
            <a:ext cx="3744000" cy="5066951"/>
          </a:xfrm>
        </p:spPr>
        <p:txBody>
          <a:bodyPr/>
          <a:lstStyle/>
          <a:p>
            <a:pPr marL="285750" indent="-285750"/>
            <a:r>
              <a:rPr lang="ru-RU" sz="1500" b="1" dirty="0"/>
              <a:t>2 Центра образования цифрового и гуманитарного профилей «Точка роста» </a:t>
            </a:r>
            <a:r>
              <a:rPr lang="ru-RU" sz="1500" dirty="0"/>
              <a:t>(МБОУ «Октябрьская средняя школа», МБОУ «Радищевская СШ №1 имени Героя Советского Союза </a:t>
            </a:r>
            <a:r>
              <a:rPr lang="ru-RU" sz="1500" dirty="0" err="1"/>
              <a:t>Д.П.Полынкина</a:t>
            </a:r>
            <a:r>
              <a:rPr lang="ru-RU" sz="1500" dirty="0"/>
              <a:t>») </a:t>
            </a:r>
          </a:p>
          <a:p>
            <a:pPr marL="285750" indent="-285750"/>
            <a:r>
              <a:rPr lang="ru-RU" sz="1500" dirty="0" smtClean="0"/>
              <a:t> 5</a:t>
            </a:r>
            <a:r>
              <a:rPr lang="ru-RU" sz="1500" b="1" dirty="0" smtClean="0"/>
              <a:t> центров </a:t>
            </a:r>
            <a:r>
              <a:rPr lang="ru-RU" sz="1500" b="1" dirty="0"/>
              <a:t>естественно-научной и технологической направленностей «Точка роста» </a:t>
            </a:r>
            <a:r>
              <a:rPr lang="ru-RU" sz="1500" dirty="0"/>
              <a:t>(МБОУ "Радищевская </a:t>
            </a:r>
            <a:r>
              <a:rPr lang="ru-RU" sz="1500" dirty="0" err="1" smtClean="0"/>
              <a:t>сш</a:t>
            </a:r>
            <a:r>
              <a:rPr lang="ru-RU" sz="1500" dirty="0" smtClean="0"/>
              <a:t> </a:t>
            </a:r>
            <a:r>
              <a:rPr lang="ru-RU" sz="1500" dirty="0"/>
              <a:t>N 2 имени А. Н. Радищева", МОУ Калиновская СШ, МОУ «Дмитриевская ОШ им. Д.П. Лёвина», МОУ «</a:t>
            </a:r>
            <a:r>
              <a:rPr lang="ru-RU" sz="1500" dirty="0" err="1"/>
              <a:t>Верхнемазинская</a:t>
            </a:r>
            <a:r>
              <a:rPr lang="ru-RU" sz="1500" dirty="0"/>
              <a:t> </a:t>
            </a:r>
            <a:r>
              <a:rPr lang="ru-RU" sz="1500" dirty="0" smtClean="0"/>
              <a:t>ОШ </a:t>
            </a:r>
            <a:r>
              <a:rPr lang="ru-RU" sz="1500" dirty="0"/>
              <a:t>им. Д.В. Давыдова</a:t>
            </a:r>
            <a:r>
              <a:rPr lang="ru-RU" sz="1500" dirty="0" smtClean="0"/>
              <a:t>», МОУ «</a:t>
            </a:r>
            <a:r>
              <a:rPr lang="ru-RU" sz="1500" dirty="0" err="1" smtClean="0"/>
              <a:t>Вязовская</a:t>
            </a:r>
            <a:r>
              <a:rPr lang="ru-RU" sz="1500" dirty="0" smtClean="0"/>
              <a:t> </a:t>
            </a:r>
            <a:r>
              <a:rPr lang="ru-RU" sz="1500" dirty="0" err="1" smtClean="0"/>
              <a:t>ош</a:t>
            </a:r>
            <a:r>
              <a:rPr lang="ru-RU" sz="1500" dirty="0" smtClean="0"/>
              <a:t> им. А.М. Никифорова»).</a:t>
            </a:r>
            <a:endParaRPr lang="ru-RU" sz="1500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chen\Desktop\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161" y="2784414"/>
            <a:ext cx="3374466" cy="24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chen\Desktop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10539" r="7524" b="8432"/>
          <a:stretch/>
        </p:blipFill>
        <p:spPr bwMode="auto">
          <a:xfrm>
            <a:off x="4333565" y="151002"/>
            <a:ext cx="3887645" cy="2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chen\Desktop\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/>
          <a:stretch/>
        </p:blipFill>
        <p:spPr bwMode="auto">
          <a:xfrm>
            <a:off x="4333565" y="2784414"/>
            <a:ext cx="3542761" cy="22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chen\Desktop\т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860" y="111817"/>
            <a:ext cx="3682767" cy="26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chen\Desktop\тр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684" y="4941116"/>
            <a:ext cx="4054709" cy="18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016" y="125835"/>
            <a:ext cx="8649048" cy="654341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Проект «Цифровая </a:t>
            </a:r>
            <a:r>
              <a:rPr lang="ru-RU" sz="2400" dirty="0">
                <a:effectLst/>
              </a:rPr>
              <a:t>образовательная среда»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599" y="931177"/>
            <a:ext cx="3896341" cy="564579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2023 год-  МБОУ «Радищевская </a:t>
            </a:r>
            <a:r>
              <a:rPr lang="ru-RU" b="1" dirty="0" err="1"/>
              <a:t>сш</a:t>
            </a:r>
            <a:r>
              <a:rPr lang="ru-RU" b="1" dirty="0"/>
              <a:t> №2 им. А.Н. Радищева».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chen\Desktop\цо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49" y="838899"/>
            <a:ext cx="7055141" cy="57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chen\Desktop\цос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6409" r="6304" b="-2002"/>
          <a:stretch/>
        </p:blipFill>
        <p:spPr bwMode="auto">
          <a:xfrm>
            <a:off x="227320" y="1702965"/>
            <a:ext cx="3489003" cy="26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chen\Desktop\цор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t="17374" r="12551" b="34748"/>
          <a:stretch/>
        </p:blipFill>
        <p:spPr bwMode="auto">
          <a:xfrm>
            <a:off x="1323532" y="4320329"/>
            <a:ext cx="3458192" cy="22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00" y="260060"/>
            <a:ext cx="5439916" cy="939566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Патриотическое </a:t>
            </a:r>
            <a:r>
              <a:rPr lang="ru-RU" sz="2400" dirty="0">
                <a:effectLst/>
              </a:rPr>
              <a:t>воспитание граждан РФ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00" y="1367406"/>
            <a:ext cx="5439916" cy="14009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 увеличение численности </a:t>
            </a:r>
            <a:r>
              <a:rPr lang="ru-RU" dirty="0"/>
              <a:t>детей и молодежи в возрасте до 35 лет, вовлеченных в социально-активную деятельность через увеличение охвата патриотическими проектами» </a:t>
            </a:r>
          </a:p>
        </p:txBody>
      </p:sp>
      <p:pic>
        <p:nvPicPr>
          <p:cNvPr id="3074" name="Picture 2" descr="C:\Users\uchen\Desktop\патриотиз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30" y="160090"/>
            <a:ext cx="5942899" cy="65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chen\Desktop\патр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7231" r="35613" b="16151"/>
          <a:stretch/>
        </p:blipFill>
        <p:spPr bwMode="auto">
          <a:xfrm>
            <a:off x="3733100" y="4104699"/>
            <a:ext cx="2885812" cy="254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chen\Desktop\патр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/>
          <a:stretch/>
        </p:blipFill>
        <p:spPr bwMode="auto">
          <a:xfrm>
            <a:off x="193218" y="2607027"/>
            <a:ext cx="3648940" cy="26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793" y="855312"/>
            <a:ext cx="11557417" cy="780542"/>
          </a:xfrm>
        </p:spPr>
        <p:txBody>
          <a:bodyPr/>
          <a:lstStyle/>
          <a:p>
            <a:r>
              <a:rPr lang="ru-RU" altLang="zh-CN" sz="2000" b="0" dirty="0" smtClean="0">
                <a:solidFill>
                  <a:srgbClr val="006600"/>
                </a:solidFill>
              </a:rPr>
              <a:t>«Создание новых </a:t>
            </a:r>
            <a:r>
              <a:rPr lang="ru-RU" altLang="zh-CN" sz="2000" b="0" dirty="0" err="1" smtClean="0">
                <a:solidFill>
                  <a:srgbClr val="006600"/>
                </a:solidFill>
              </a:rPr>
              <a:t>высокооснащённых</a:t>
            </a:r>
            <a:r>
              <a:rPr lang="ru-RU" altLang="zh-CN" sz="2000" b="0" dirty="0" smtClean="0">
                <a:solidFill>
                  <a:srgbClr val="006600"/>
                </a:solidFill>
              </a:rPr>
              <a:t> мест дополнительного образования на базе образовательных организаций»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794" y="1799770"/>
            <a:ext cx="4651489" cy="2952112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 algn="ctr">
              <a:lnSpc>
                <a:spcPct val="100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«Робототехника» </a:t>
            </a:r>
            <a:r>
              <a:rPr lang="ru-RU" dirty="0">
                <a:solidFill>
                  <a:schemeClr val="tx1"/>
                </a:solidFill>
              </a:rPr>
              <a:t>на базе МБОУ «Радищевская СШ №</a:t>
            </a:r>
            <a:r>
              <a:rPr lang="ru-RU" dirty="0" smtClean="0">
                <a:solidFill>
                  <a:schemeClr val="tx1"/>
                </a:solidFill>
              </a:rPr>
              <a:t>2»</a:t>
            </a:r>
            <a:r>
              <a:rPr lang="ru-RU" b="1" dirty="0" smtClean="0">
                <a:solidFill>
                  <a:schemeClr val="tx1"/>
                </a:solidFill>
              </a:rPr>
              <a:t> (сумма финансирования- 0,374 млн. руб. (О.Б.), 0,15 млн. руб. (М.Б.)</a:t>
            </a:r>
          </a:p>
          <a:p>
            <a:pPr marL="285750" indent="-285750" algn="ctr">
              <a:lnSpc>
                <a:spcPct val="100000"/>
              </a:lnSpc>
              <a:spcAft>
                <a:spcPts val="600"/>
              </a:spcAft>
            </a:pP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Мультстудия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на базе МОУ «</a:t>
            </a:r>
            <a:r>
              <a:rPr lang="ru-RU" dirty="0" err="1">
                <a:solidFill>
                  <a:schemeClr val="tx1"/>
                </a:solidFill>
              </a:rPr>
              <a:t>Ореховская</a:t>
            </a:r>
            <a:r>
              <a:rPr lang="ru-RU" dirty="0">
                <a:solidFill>
                  <a:schemeClr val="tx1"/>
                </a:solidFill>
              </a:rPr>
              <a:t> СШ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«Музееведение» </a:t>
            </a:r>
            <a:r>
              <a:rPr lang="ru-RU" dirty="0" smtClean="0">
                <a:solidFill>
                  <a:schemeClr val="tx1"/>
                </a:solidFill>
              </a:rPr>
              <a:t>на базе МОУ </a:t>
            </a: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</a:rPr>
              <a:t>Верхнемазинская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ош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им.Д.В.Давыдова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«Юный медик» </a:t>
            </a:r>
            <a:r>
              <a:rPr lang="ru-RU" dirty="0" smtClean="0">
                <a:solidFill>
                  <a:schemeClr val="tx1"/>
                </a:solidFill>
              </a:rPr>
              <a:t>на базе </a:t>
            </a:r>
            <a:r>
              <a:rPr lang="ru-RU" dirty="0">
                <a:solidFill>
                  <a:schemeClr val="tx1"/>
                </a:solidFill>
              </a:rPr>
              <a:t>МОУ Калиновская </a:t>
            </a:r>
            <a:r>
              <a:rPr lang="ru-RU" dirty="0" smtClean="0">
                <a:solidFill>
                  <a:schemeClr val="tx1"/>
                </a:solidFill>
              </a:rPr>
              <a:t>СШ 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tx1"/>
                </a:solidFill>
              </a:rPr>
              <a:t>(сумма финансирования- 0,798 млн. руб.: Ф.Б. 0,774 млн. руб., О.Б. 0,023 млн. руб.)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8197" name="Picture 5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496" y="1723250"/>
            <a:ext cx="3705353" cy="2516699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4125" y="239843"/>
            <a:ext cx="11557417" cy="5846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/>
          </a:scene3d>
          <a:sp3d contourW="12700" prstMaterial="softEdge">
            <a:contourClr>
              <a:srgbClr val="005E5C"/>
            </a:contourClr>
          </a:sp3d>
        </p:spPr>
        <p:txBody>
          <a:bodyPr wrap="square" lIns="91425" tIns="91425" rIns="91425" bIns="91425" anchor="t" anchorCtr="0"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1" i="0" u="none" strike="noStrike" cap="none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ru-RU" altLang="zh-CN" dirty="0">
                <a:solidFill>
                  <a:srgbClr val="006600"/>
                </a:solidFill>
              </a:rPr>
              <a:t>«Успех каждого ребенка»</a:t>
            </a:r>
            <a:r>
              <a:rPr lang="ru-RU" altLang="zh-CN" sz="4000" dirty="0"/>
              <a:t/>
            </a:r>
            <a:br>
              <a:rPr lang="ru-RU" altLang="zh-CN" sz="4000" dirty="0"/>
            </a:br>
            <a:endParaRPr lang="en-US" altLang="ru-RU" dirty="0">
              <a:solidFill>
                <a:srgbClr val="006600"/>
              </a:solidFill>
            </a:endParaRPr>
          </a:p>
        </p:txBody>
      </p:sp>
      <p:pic>
        <p:nvPicPr>
          <p:cNvPr id="4098" name="Picture 2" descr="C:\Users\uchen\Desktop\ус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0488" r="3801" b="14284"/>
          <a:stretch/>
        </p:blipFill>
        <p:spPr bwMode="auto">
          <a:xfrm>
            <a:off x="4777373" y="4446163"/>
            <a:ext cx="3688014" cy="22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chen\Desktop\-81F_C_YxH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15" y="1723250"/>
            <a:ext cx="3355597" cy="25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7"/>
          <a:stretch/>
        </p:blipFill>
        <p:spPr bwMode="auto">
          <a:xfrm>
            <a:off x="8495650" y="4397924"/>
            <a:ext cx="3477044" cy="231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670" y="103154"/>
            <a:ext cx="11665185" cy="752523"/>
          </a:xfrm>
        </p:spPr>
        <p:txBody>
          <a:bodyPr/>
          <a:lstStyle/>
          <a:p>
            <a:r>
              <a:rPr lang="ru-RU" altLang="zh-CN" dirty="0">
                <a:solidFill>
                  <a:srgbClr val="006600"/>
                </a:solidFill>
              </a:rPr>
              <a:t>«Успех каждого ребенка»</a:t>
            </a:r>
            <a:r>
              <a:rPr lang="ru-RU" altLang="zh-CN" sz="6600" dirty="0"/>
              <a:t/>
            </a:r>
            <a:br>
              <a:rPr lang="ru-RU" altLang="zh-CN" sz="6600" dirty="0"/>
            </a:br>
            <a:endParaRPr lang="ru-RU" dirty="0"/>
          </a:p>
        </p:txBody>
      </p:sp>
      <p:pic>
        <p:nvPicPr>
          <p:cNvPr id="1026" name="Picture 2" descr="C:\Users\uchen\Documents\Downloads\IMG_20240209_090559_86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t="-2744" r="17658" b="2744"/>
          <a:stretch/>
        </p:blipFill>
        <p:spPr bwMode="auto">
          <a:xfrm>
            <a:off x="6182685" y="733636"/>
            <a:ext cx="5201175" cy="32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chen\Documents\Downloads\IMG_20240209_090544_1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4128" r="25000" b="10494"/>
          <a:stretch/>
        </p:blipFill>
        <p:spPr bwMode="auto">
          <a:xfrm>
            <a:off x="432033" y="1056199"/>
            <a:ext cx="4609749" cy="29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chen\Documents\Downloads\IMG_20240209_090548_5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9461" r="35228" b="15081"/>
          <a:stretch/>
        </p:blipFill>
        <p:spPr bwMode="auto">
          <a:xfrm>
            <a:off x="4353886" y="3775045"/>
            <a:ext cx="3061982" cy="27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chen\Documents\Downloads\IMG_20240209_090552_83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r="25998"/>
          <a:stretch/>
        </p:blipFill>
        <p:spPr bwMode="auto">
          <a:xfrm>
            <a:off x="7935986" y="3728823"/>
            <a:ext cx="4127384" cy="29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116" y="2844225"/>
            <a:ext cx="34898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За </a:t>
            </a:r>
            <a:r>
              <a:rPr lang="ru-RU" dirty="0"/>
              <a:t>счёт субсидий в 2023 году МБОУ "Радищевская СШ №2 им. А.Н. Радищева" и МБОУ "Радищевская СШ №1 имени Героя Советского Союза Д.П. </a:t>
            </a:r>
            <a:r>
              <a:rPr lang="ru-RU" dirty="0" err="1"/>
              <a:t>Полынкина</a:t>
            </a:r>
            <a:r>
              <a:rPr lang="ru-RU" dirty="0"/>
              <a:t>" был закуплен спортивный инвентарь и оборудование для занятий физической культурой и спортом на сумму 112 тыс.577руб. (по 56288 на каждую школу).</a:t>
            </a:r>
          </a:p>
        </p:txBody>
      </p:sp>
    </p:spTree>
    <p:extLst>
      <p:ext uri="{BB962C8B-B14F-4D97-AF65-F5344CB8AC3E}">
        <p14:creationId xmlns:p14="http://schemas.microsoft.com/office/powerpoint/2010/main" val="23610465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деловые 2" id="{F8CE55B7-C28D-4ED8-8031-4AEB1A3B1C3F}" vid="{0F7CAB47-8741-4485-8913-30C48F41EA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деловые 3</Template>
  <TotalTime>2998</TotalTime>
  <Words>304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Simple Light</vt:lpstr>
      <vt:lpstr>  Реализация национального проекта   «Образование»  на территории муниципального образования «Радищевский район» Ульяновской области</vt:lpstr>
      <vt:lpstr>Проект «Современная школа»</vt:lpstr>
      <vt:lpstr>Проект «Цифровая образовательная среда» </vt:lpstr>
      <vt:lpstr>Патриотическое воспитание граждан РФ </vt:lpstr>
      <vt:lpstr>«Создание новых высокооснащённых мест дополнительного образования на базе образовательных организаций»</vt:lpstr>
      <vt:lpstr>«Успех каждого ребенка»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User</dc:creator>
  <cp:lastModifiedBy>Artamonova_TB</cp:lastModifiedBy>
  <cp:revision>369</cp:revision>
  <dcterms:created xsi:type="dcterms:W3CDTF">2017-09-08T07:49:41Z</dcterms:created>
  <dcterms:modified xsi:type="dcterms:W3CDTF">2024-02-12T12:44:08Z</dcterms:modified>
</cp:coreProperties>
</file>